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1"/>
  </p:notesMasterIdLst>
  <p:sldIdLst>
    <p:sldId id="256" r:id="rId4"/>
    <p:sldId id="258" r:id="rId5"/>
    <p:sldId id="257" r:id="rId6"/>
    <p:sldId id="283" r:id="rId7"/>
    <p:sldId id="259" r:id="rId8"/>
    <p:sldId id="260" r:id="rId9"/>
    <p:sldId id="261" r:id="rId10"/>
    <p:sldId id="262" r:id="rId11"/>
    <p:sldId id="263" r:id="rId12"/>
    <p:sldId id="264" r:id="rId13"/>
    <p:sldId id="265" r:id="rId14"/>
    <p:sldId id="266" r:id="rId15"/>
    <p:sldId id="282" r:id="rId16"/>
    <p:sldId id="268" r:id="rId17"/>
    <p:sldId id="269" r:id="rId18"/>
    <p:sldId id="287" r:id="rId19"/>
    <p:sldId id="284" r:id="rId20"/>
    <p:sldId id="285" r:id="rId21"/>
    <p:sldId id="286" r:id="rId22"/>
    <p:sldId id="274" r:id="rId23"/>
    <p:sldId id="275" r:id="rId24"/>
    <p:sldId id="276" r:id="rId25"/>
    <p:sldId id="277" r:id="rId26"/>
    <p:sldId id="278" r:id="rId27"/>
    <p:sldId id="279" r:id="rId28"/>
    <p:sldId id="280" r:id="rId29"/>
    <p:sldId id="281"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28F68-DE67-43A8-A497-0658FE4CBFB4}" v="10" dt="2024-11-29T07:43:22.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783"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ie Walker" userId="18ba8f5c-ce47-4b99-add7-d3bde72a4866" providerId="ADAL" clId="{A9F08321-955D-4B21-9750-2436C96F069E}"/>
    <pc:docChg chg="sldOrd">
      <pc:chgData name="Lottie Walker" userId="18ba8f5c-ce47-4b99-add7-d3bde72a4866" providerId="ADAL" clId="{A9F08321-955D-4B21-9750-2436C96F069E}" dt="2024-09-26T09:52:39.947" v="0" actId="20578"/>
      <pc:docMkLst>
        <pc:docMk/>
      </pc:docMkLst>
      <pc:sldChg chg="ord">
        <pc:chgData name="Lottie Walker" userId="18ba8f5c-ce47-4b99-add7-d3bde72a4866" providerId="ADAL" clId="{A9F08321-955D-4B21-9750-2436C96F069E}" dt="2024-09-26T09:52:39.947" v="0" actId="20578"/>
        <pc:sldMkLst>
          <pc:docMk/>
          <pc:sldMk cId="0" sldId="269"/>
        </pc:sldMkLst>
      </pc:sldChg>
    </pc:docChg>
  </pc:docChgLst>
  <pc:docChgLst>
    <pc:chgData name="Lisa Warden" userId="b2596ace-0bb0-402e-9c25-ea0c9dc5ebde" providerId="ADAL" clId="{0903AFCD-EFA1-4BDF-B96F-C0EFD998441A}"/>
    <pc:docChg chg="modSld">
      <pc:chgData name="Lisa Warden" userId="b2596ace-0bb0-402e-9c25-ea0c9dc5ebde" providerId="ADAL" clId="{0903AFCD-EFA1-4BDF-B96F-C0EFD998441A}" dt="2024-09-18T15:40:14.781" v="13" actId="20577"/>
      <pc:docMkLst>
        <pc:docMk/>
      </pc:docMkLst>
      <pc:sldChg chg="modNotesTx">
        <pc:chgData name="Lisa Warden" userId="b2596ace-0bb0-402e-9c25-ea0c9dc5ebde" providerId="ADAL" clId="{0903AFCD-EFA1-4BDF-B96F-C0EFD998441A}" dt="2024-09-18T08:57:22.647" v="11" actId="20577"/>
        <pc:sldMkLst>
          <pc:docMk/>
          <pc:sldMk cId="0" sldId="263"/>
        </pc:sldMkLst>
      </pc:sldChg>
      <pc:sldChg chg="modSp">
        <pc:chgData name="Lisa Warden" userId="b2596ace-0bb0-402e-9c25-ea0c9dc5ebde" providerId="ADAL" clId="{0903AFCD-EFA1-4BDF-B96F-C0EFD998441A}" dt="2024-09-18T15:40:14.781" v="13" actId="20577"/>
        <pc:sldMkLst>
          <pc:docMk/>
          <pc:sldMk cId="0" sldId="266"/>
        </pc:sldMkLst>
        <pc:spChg chg="mod">
          <ac:chgData name="Lisa Warden" userId="b2596ace-0bb0-402e-9c25-ea0c9dc5ebde" providerId="ADAL" clId="{0903AFCD-EFA1-4BDF-B96F-C0EFD998441A}" dt="2024-09-18T15:40:14.781" v="13" actId="20577"/>
          <ac:spMkLst>
            <pc:docMk/>
            <pc:sldMk cId="0" sldId="266"/>
            <ac:spMk id="242" creationId="{6E8CEE0A-3982-2079-A908-8C44499C4036}"/>
          </ac:spMkLst>
        </pc:spChg>
      </pc:sldChg>
    </pc:docChg>
  </pc:docChgLst>
  <pc:docChgLst>
    <pc:chgData name="Lisa Warden" userId="b2596ace-0bb0-402e-9c25-ea0c9dc5ebde" providerId="ADAL" clId="{47C28F68-DE67-43A8-A497-0658FE4CBFB4}"/>
    <pc:docChg chg="undo custSel modSld sldOrd">
      <pc:chgData name="Lisa Warden" userId="b2596ace-0bb0-402e-9c25-ea0c9dc5ebde" providerId="ADAL" clId="{47C28F68-DE67-43A8-A497-0658FE4CBFB4}" dt="2024-11-29T07:43:44.842" v="28" actId="1076"/>
      <pc:docMkLst>
        <pc:docMk/>
      </pc:docMkLst>
      <pc:sldChg chg="modSp mod ord">
        <pc:chgData name="Lisa Warden" userId="b2596ace-0bb0-402e-9c25-ea0c9dc5ebde" providerId="ADAL" clId="{47C28F68-DE67-43A8-A497-0658FE4CBFB4}" dt="2024-11-19T16:43:13.583" v="12" actId="1076"/>
        <pc:sldMkLst>
          <pc:docMk/>
          <pc:sldMk cId="0" sldId="261"/>
        </pc:sldMkLst>
        <pc:picChg chg="mod">
          <ac:chgData name="Lisa Warden" userId="b2596ace-0bb0-402e-9c25-ea0c9dc5ebde" providerId="ADAL" clId="{47C28F68-DE67-43A8-A497-0658FE4CBFB4}" dt="2024-11-19T16:43:13.583" v="12" actId="1076"/>
          <ac:picMkLst>
            <pc:docMk/>
            <pc:sldMk cId="0" sldId="261"/>
            <ac:picMk id="10" creationId="{8794E6BC-158F-F979-8C95-DB6190E77402}"/>
          </ac:picMkLst>
        </pc:picChg>
      </pc:sldChg>
      <pc:sldChg chg="modSp mod">
        <pc:chgData name="Lisa Warden" userId="b2596ace-0bb0-402e-9c25-ea0c9dc5ebde" providerId="ADAL" clId="{47C28F68-DE67-43A8-A497-0658FE4CBFB4}" dt="2024-11-29T07:43:44.842" v="28" actId="1076"/>
        <pc:sldMkLst>
          <pc:docMk/>
          <pc:sldMk cId="0" sldId="266"/>
        </pc:sldMkLst>
        <pc:spChg chg="mod">
          <ac:chgData name="Lisa Warden" userId="b2596ace-0bb0-402e-9c25-ea0c9dc5ebde" providerId="ADAL" clId="{47C28F68-DE67-43A8-A497-0658FE4CBFB4}" dt="2024-11-29T07:43:44.842" v="28" actId="1076"/>
          <ac:spMkLst>
            <pc:docMk/>
            <pc:sldMk cId="0" sldId="266"/>
            <ac:spMk id="242" creationId="{6E8CEE0A-3982-2079-A908-8C44499C4036}"/>
          </ac:spMkLst>
        </pc:spChg>
        <pc:grpChg chg="mod">
          <ac:chgData name="Lisa Warden" userId="b2596ace-0bb0-402e-9c25-ea0c9dc5ebde" providerId="ADAL" clId="{47C28F68-DE67-43A8-A497-0658FE4CBFB4}" dt="2024-11-29T07:43:34.109" v="27" actId="1076"/>
          <ac:grpSpMkLst>
            <pc:docMk/>
            <pc:sldMk cId="0" sldId="266"/>
            <ac:grpSpMk id="205" creationId="{4F7CB99D-0828-18FC-54D9-955A117D08C2}"/>
          </ac:grpSpMkLst>
        </pc:grpChg>
      </pc:sldChg>
    </pc:docChg>
  </pc:docChgLst>
  <pc:docChgLst>
    <pc:chgData name="Lottie Walker" userId="18ba8f5c-ce47-4b99-add7-d3bde72a4866" providerId="ADAL" clId="{29D77B51-135A-439F-B904-2EFBCDEA7817}"/>
    <pc:docChg chg="undo custSel modSld">
      <pc:chgData name="Lottie Walker" userId="18ba8f5c-ce47-4b99-add7-d3bde72a4866" providerId="ADAL" clId="{29D77B51-135A-439F-B904-2EFBCDEA7817}" dt="2024-11-19T16:53:15.672" v="6"/>
      <pc:docMkLst>
        <pc:docMk/>
      </pc:docMkLst>
      <pc:sldChg chg="addSp delSp modSp mod">
        <pc:chgData name="Lottie Walker" userId="18ba8f5c-ce47-4b99-add7-d3bde72a4866" providerId="ADAL" clId="{29D77B51-135A-439F-B904-2EFBCDEA7817}" dt="2024-11-19T16:53:15.672" v="6"/>
        <pc:sldMkLst>
          <pc:docMk/>
          <pc:sldMk cId="0" sldId="261"/>
        </pc:sldMkLst>
        <pc:spChg chg="add">
          <ac:chgData name="Lottie Walker" userId="18ba8f5c-ce47-4b99-add7-d3bde72a4866" providerId="ADAL" clId="{29D77B51-135A-439F-B904-2EFBCDEA7817}" dt="2024-11-19T16:52:10.940" v="3"/>
          <ac:spMkLst>
            <pc:docMk/>
            <pc:sldMk cId="0" sldId="261"/>
            <ac:spMk id="5" creationId="{700310C4-A6C9-B8F5-8D1F-688190C6BFD3}"/>
          </ac:spMkLst>
        </pc:spChg>
        <pc:spChg chg="add del">
          <ac:chgData name="Lottie Walker" userId="18ba8f5c-ce47-4b99-add7-d3bde72a4866" providerId="ADAL" clId="{29D77B51-135A-439F-B904-2EFBCDEA7817}" dt="2024-11-19T16:52:24.100" v="5" actId="478"/>
          <ac:spMkLst>
            <pc:docMk/>
            <pc:sldMk cId="0" sldId="261"/>
            <ac:spMk id="8" creationId="{6D147964-1D2A-8F32-A64F-867552900DA3}"/>
          </ac:spMkLst>
        </pc:spChg>
        <pc:spChg chg="add mod">
          <ac:chgData name="Lottie Walker" userId="18ba8f5c-ce47-4b99-add7-d3bde72a4866" providerId="ADAL" clId="{29D77B51-135A-439F-B904-2EFBCDEA7817}" dt="2024-11-19T16:53:15.672" v="6"/>
          <ac:spMkLst>
            <pc:docMk/>
            <pc:sldMk cId="0" sldId="261"/>
            <ac:spMk id="9" creationId="{0905FF86-CD08-E222-80B6-22902D767222}"/>
          </ac:spMkLst>
        </pc:spChg>
        <pc:picChg chg="del mod">
          <ac:chgData name="Lottie Walker" userId="18ba8f5c-ce47-4b99-add7-d3bde72a4866" providerId="ADAL" clId="{29D77B51-135A-439F-B904-2EFBCDEA7817}" dt="2024-11-19T16:52:08.771" v="2" actId="478"/>
          <ac:picMkLst>
            <pc:docMk/>
            <pc:sldMk cId="0" sldId="261"/>
            <ac:picMk id="10" creationId="{8794E6BC-158F-F979-8C95-DB6190E774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CABAE-ACD5-48BD-B269-CAF75F226854}"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34778-F881-4254-8FAD-9B86B9ECC191}" type="slidenum">
              <a:rPr lang="en-GB" smtClean="0"/>
              <a:t>‹#›</a:t>
            </a:fld>
            <a:endParaRPr lang="en-GB"/>
          </a:p>
        </p:txBody>
      </p:sp>
    </p:spTree>
    <p:extLst>
      <p:ext uri="{BB962C8B-B14F-4D97-AF65-F5344CB8AC3E}">
        <p14:creationId xmlns:p14="http://schemas.microsoft.com/office/powerpoint/2010/main" val="423284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Index: script in </a:t>
            </a:r>
            <a:r>
              <a:rPr lang="en-GB" b="1"/>
              <a:t>bold. </a:t>
            </a:r>
            <a:r>
              <a:rPr lang="en-GB" b="0"/>
              <a:t>Actions in </a:t>
            </a:r>
            <a:r>
              <a:rPr lang="en-GB" b="0" i="1"/>
              <a:t>italic</a:t>
            </a:r>
            <a:r>
              <a:rPr lang="en-GB" b="0"/>
              <a:t>. Click for slide animations marked with an asterisk *.</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Hello everyone! Thanks so much for inviting me to speak with you today. My name’s [name] and I work at [company] as a [role]. I also volunteer with BCS, The Chartered Institute for IT, which is all about inspiring and supporting people just like you to get excited about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Today, we’re going to have a chat about why computer science is such a cool subject to get into. Whether you’re thinking about what to study next at KS3, KS4 or even looking to the future considering your options for university, apprenticeships or other training, there’s so much you can do in the world of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So, let’s talk about how you can take your interest in computers, gaming, apps or anything digital and turn it into a career that’s not only fun but also makes a real difference.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a:t>
            </a:fld>
            <a:endParaRPr lang="en-GB"/>
          </a:p>
        </p:txBody>
      </p:sp>
    </p:spTree>
    <p:extLst>
      <p:ext uri="{BB962C8B-B14F-4D97-AF65-F5344CB8AC3E}">
        <p14:creationId xmlns:p14="http://schemas.microsoft.com/office/powerpoint/2010/main" val="376085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What’s so great, is there’s no one way to get into tech. There are so many different pathways, qualifications or experiences you can take. You don’t have to follow just one path to get started. </a:t>
            </a:r>
          </a:p>
          <a:p>
            <a:endParaRPr lang="en-GB" b="1"/>
          </a:p>
          <a:p>
            <a:r>
              <a:rPr lang="en-GB" b="1"/>
              <a:t>And it doesn’t matter what you’re interested in. Whether it’s coding, design, data or something entirely different and whether you learn better by studying or you’re more of a hands on and learn on the job kind of person… regardless, there’s a bright future in tech waiting for you.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10</a:t>
            </a:fld>
            <a:endParaRPr lang="en-GB"/>
          </a:p>
        </p:txBody>
      </p:sp>
    </p:spTree>
    <p:extLst>
      <p:ext uri="{BB962C8B-B14F-4D97-AF65-F5344CB8AC3E}">
        <p14:creationId xmlns:p14="http://schemas.microsoft.com/office/powerpoint/2010/main" val="175462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When we think about working in tech, it's easy to focus on those technical skills like coding, maths, science, data analysis. But here’s the thing: skills like communication and problem-solving are just as important! * These kind of skills are called ‘soft skills’ — and they’re crucial in the world of tech. </a:t>
            </a:r>
          </a:p>
          <a:p>
            <a:endParaRPr lang="en-GB" b="1"/>
          </a:p>
          <a:p>
            <a:r>
              <a:rPr lang="en-GB" b="1"/>
              <a:t>You might already have some of these key soft skills that the industry is looking for. Don’t worry if you’re not a tech expert yet — those technical skills can be learned. Your existing skills are valuable and they can be a great foundation for a digital career.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11</a:t>
            </a:fld>
            <a:endParaRPr lang="en-GB"/>
          </a:p>
        </p:txBody>
      </p:sp>
    </p:spTree>
    <p:extLst>
      <p:ext uri="{BB962C8B-B14F-4D97-AF65-F5344CB8AC3E}">
        <p14:creationId xmlns:p14="http://schemas.microsoft.com/office/powerpoint/2010/main" val="305968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Working in tech isn’t just about programming. There are many roles in tech that you might not have even thought of. Can anyone think of any roles that involve computer science? </a:t>
            </a:r>
            <a:r>
              <a:rPr lang="en-GB" b="0" i="1"/>
              <a:t>[give them 30 seconds to shout out any roles they can think of]</a:t>
            </a:r>
          </a:p>
          <a:p>
            <a:endParaRPr lang="en-GB" b="0" i="1"/>
          </a:p>
          <a:p>
            <a:r>
              <a:rPr lang="en-GB" b="1" i="1"/>
              <a:t>*</a:t>
            </a:r>
            <a:r>
              <a:rPr lang="en-GB" b="0" i="1"/>
              <a:t> </a:t>
            </a:r>
            <a:r>
              <a:rPr lang="en-GB" b="1" i="0"/>
              <a:t>Did you think of any of the roles we have here? </a:t>
            </a:r>
            <a:r>
              <a:rPr lang="en-GB" b="0" i="1"/>
              <a:t>[give them 30 seconds to look at the roles] </a:t>
            </a:r>
            <a:r>
              <a:rPr lang="en-GB" b="1" i="0"/>
              <a:t>*</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12</a:t>
            </a:fld>
            <a:endParaRPr lang="en-GB"/>
          </a:p>
        </p:txBody>
      </p:sp>
    </p:spTree>
    <p:extLst>
      <p:ext uri="{BB962C8B-B14F-4D97-AF65-F5344CB8AC3E}">
        <p14:creationId xmlns:p14="http://schemas.microsoft.com/office/powerpoint/2010/main" val="193259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 with so many options available… are you wondering which tech role might be right for you? Well, BCS actually have a quiz to help you find out just that. It asks you about your interests and skills and then matches you with real tech roles that could be a good fit. </a:t>
            </a:r>
          </a:p>
          <a:p>
            <a:endParaRPr lang="en-GB" b="1"/>
          </a:p>
          <a:p>
            <a:r>
              <a:rPr lang="en-GB" b="1"/>
              <a:t>It’s a great way to see how your skills and interests might align in the tech world. It also gives you a rundown of the top three skills you might need, potential salaries and gives you some resources to help get started. For example.. </a:t>
            </a:r>
            <a:r>
              <a:rPr lang="en-GB" i="1"/>
              <a:t>[click to play promo video]</a:t>
            </a:r>
          </a:p>
          <a:p>
            <a:endParaRPr lang="en-GB"/>
          </a:p>
          <a:p>
            <a:r>
              <a:rPr lang="en-GB" b="1"/>
              <a:t>Make sure you give it a go — you might find out about a role you hadn’t considered before! *</a:t>
            </a:r>
            <a:endParaRPr lang="en-GB" b="1" i="1"/>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13</a:t>
            </a:fld>
            <a:endParaRPr lang="en-GB"/>
          </a:p>
        </p:txBody>
      </p:sp>
    </p:spTree>
    <p:extLst>
      <p:ext uri="{BB962C8B-B14F-4D97-AF65-F5344CB8AC3E}">
        <p14:creationId xmlns:p14="http://schemas.microsoft.com/office/powerpoint/2010/main" val="72302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Now it’s all very well and good, me telling you what a role in tech might be like… but it’s far more valuable to hear from real people. So, let’s hear from some real people who work in the industry. </a:t>
            </a:r>
            <a:r>
              <a:rPr lang="en-GB" i="1"/>
              <a:t>[click to play videos] </a:t>
            </a:r>
            <a:r>
              <a:rPr lang="en-GB" b="1" i="1"/>
              <a:t>*</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14</a:t>
            </a:fld>
            <a:endParaRPr lang="en-GB"/>
          </a:p>
        </p:txBody>
      </p:sp>
    </p:spTree>
    <p:extLst>
      <p:ext uri="{BB962C8B-B14F-4D97-AF65-F5344CB8AC3E}">
        <p14:creationId xmlns:p14="http://schemas.microsoft.com/office/powerpoint/2010/main" val="175230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r>
              <a:rPr lang="en-GB" b="1"/>
              <a:t>As we’re hearing from a few people’s journey into tech, I thought I’d give you a quick summary of mine as well… As I said before I’m a [job title] and I work for [company name]. </a:t>
            </a:r>
            <a:r>
              <a:rPr lang="en-GB" b="0" i="1"/>
              <a:t>[Provide a little overview of your job role and how you got into it]</a:t>
            </a:r>
          </a:p>
        </p:txBody>
      </p:sp>
      <p:sp>
        <p:nvSpPr>
          <p:cNvPr id="4" name="Slide Number Placeholder 3"/>
          <p:cNvSpPr>
            <a:spLocks noGrp="1"/>
          </p:cNvSpPr>
          <p:nvPr>
            <p:ph type="sldNum" sz="quarter" idx="5"/>
          </p:nvPr>
        </p:nvSpPr>
        <p:spPr/>
        <p:txBody>
          <a:bodyPr/>
          <a:lstStyle/>
          <a:p>
            <a:fld id="{36B34778-F881-4254-8FAD-9B86B9ECC191}" type="slidenum">
              <a:rPr lang="en-GB" smtClean="0"/>
              <a:t>15</a:t>
            </a:fld>
            <a:endParaRPr lang="en-GB"/>
          </a:p>
        </p:txBody>
      </p:sp>
    </p:spTree>
    <p:extLst>
      <p:ext uri="{BB962C8B-B14F-4D97-AF65-F5344CB8AC3E}">
        <p14:creationId xmlns:p14="http://schemas.microsoft.com/office/powerpoint/2010/main" val="247340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What’s really cool, is tech jobs aren’t just in big tech companies; they’re everywhere! From keeping our healthcare systems running smoothly to bringing your favourite Netflix shows to life, technology plays a huge role in all sorts of unexpected places. Here are a just few examples you may not have thought of…</a:t>
            </a:r>
          </a:p>
          <a:p>
            <a:endParaRPr lang="en-GB" b="1"/>
          </a:p>
          <a:p>
            <a:r>
              <a:rPr lang="en-GB" b="1"/>
              <a:t>Tech pros in healthcare work on everything from creating cutting-edge medical devices to developing software that helps doctors diagnose and treat patients more effectively. *</a:t>
            </a:r>
          </a:p>
        </p:txBody>
      </p:sp>
      <p:sp>
        <p:nvSpPr>
          <p:cNvPr id="4" name="Slide Number Placeholder 3"/>
          <p:cNvSpPr>
            <a:spLocks noGrp="1"/>
          </p:cNvSpPr>
          <p:nvPr>
            <p:ph type="sldNum" sz="quarter" idx="5"/>
          </p:nvPr>
        </p:nvSpPr>
        <p:spPr/>
        <p:txBody>
          <a:bodyPr/>
          <a:lstStyle/>
          <a:p>
            <a:fld id="{36B34778-F881-4254-8FAD-9B86B9ECC191}" type="slidenum">
              <a:rPr lang="en-GB" smtClean="0"/>
              <a:t>16</a:t>
            </a:fld>
            <a:endParaRPr lang="en-GB"/>
          </a:p>
        </p:txBody>
      </p:sp>
    </p:spTree>
    <p:extLst>
      <p:ext uri="{BB962C8B-B14F-4D97-AF65-F5344CB8AC3E}">
        <p14:creationId xmlns:p14="http://schemas.microsoft.com/office/powerpoint/2010/main" val="2211656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 the entertainment world, techies design video games, develop special effects for movies and even create the algorithms that recommend your next binge-watch. *</a:t>
            </a:r>
          </a:p>
        </p:txBody>
      </p:sp>
      <p:sp>
        <p:nvSpPr>
          <p:cNvPr id="4" name="Slide Number Placeholder 3"/>
          <p:cNvSpPr>
            <a:spLocks noGrp="1"/>
          </p:cNvSpPr>
          <p:nvPr>
            <p:ph type="sldNum" sz="quarter" idx="5"/>
          </p:nvPr>
        </p:nvSpPr>
        <p:spPr/>
        <p:txBody>
          <a:bodyPr/>
          <a:lstStyle/>
          <a:p>
            <a:fld id="{36B34778-F881-4254-8FAD-9B86B9ECC191}" type="slidenum">
              <a:rPr lang="en-GB" smtClean="0"/>
              <a:t>17</a:t>
            </a:fld>
            <a:endParaRPr lang="en-GB"/>
          </a:p>
        </p:txBody>
      </p:sp>
    </p:spTree>
    <p:extLst>
      <p:ext uri="{BB962C8B-B14F-4D97-AF65-F5344CB8AC3E}">
        <p14:creationId xmlns:p14="http://schemas.microsoft.com/office/powerpoint/2010/main" val="1768287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 defence, tech experts work on cybersecurity to protect critical information, develop advanced surveillance systems and create simulations for training purposes. *</a:t>
            </a:r>
          </a:p>
        </p:txBody>
      </p:sp>
      <p:sp>
        <p:nvSpPr>
          <p:cNvPr id="4" name="Slide Number Placeholder 3"/>
          <p:cNvSpPr>
            <a:spLocks noGrp="1"/>
          </p:cNvSpPr>
          <p:nvPr>
            <p:ph type="sldNum" sz="quarter" idx="5"/>
          </p:nvPr>
        </p:nvSpPr>
        <p:spPr/>
        <p:txBody>
          <a:bodyPr/>
          <a:lstStyle/>
          <a:p>
            <a:fld id="{36B34778-F881-4254-8FAD-9B86B9ECC191}" type="slidenum">
              <a:rPr lang="en-GB" smtClean="0"/>
              <a:t>18</a:t>
            </a:fld>
            <a:endParaRPr lang="en-GB"/>
          </a:p>
        </p:txBody>
      </p:sp>
    </p:spTree>
    <p:extLst>
      <p:ext uri="{BB962C8B-B14F-4D97-AF65-F5344CB8AC3E}">
        <p14:creationId xmlns:p14="http://schemas.microsoft.com/office/powerpoint/2010/main" val="299773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Government tech roles involve developing systems for public services, managing data for policy-making, and improving digital access for everybody. And there’s so many more…. no matter what industry you're interested in, there’s likely a tech role that can make a real difference. *</a:t>
            </a:r>
          </a:p>
        </p:txBody>
      </p:sp>
      <p:sp>
        <p:nvSpPr>
          <p:cNvPr id="4" name="Slide Number Placeholder 3"/>
          <p:cNvSpPr>
            <a:spLocks noGrp="1"/>
          </p:cNvSpPr>
          <p:nvPr>
            <p:ph type="sldNum" sz="quarter" idx="5"/>
          </p:nvPr>
        </p:nvSpPr>
        <p:spPr/>
        <p:txBody>
          <a:bodyPr/>
          <a:lstStyle/>
          <a:p>
            <a:fld id="{36B34778-F881-4254-8FAD-9B86B9ECC191}" type="slidenum">
              <a:rPr lang="en-GB" smtClean="0"/>
              <a:t>19</a:t>
            </a:fld>
            <a:endParaRPr lang="en-GB"/>
          </a:p>
        </p:txBody>
      </p:sp>
    </p:spTree>
    <p:extLst>
      <p:ext uri="{BB962C8B-B14F-4D97-AF65-F5344CB8AC3E}">
        <p14:creationId xmlns:p14="http://schemas.microsoft.com/office/powerpoint/2010/main" val="378500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First things first, you might be wondering who BCS even is… * Well, BCS is the professional body for IT, and they’re all about making tech a force for good. Since 1957, it’s been supporting IT pros and setting higher standards in the industry. And something you may be more familiar with (or at least your teachers will be): CAS, or Computing at School, is part of BCS, helping teachers give every student the chance to dive into world-class computing education! *</a:t>
            </a:r>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a:t>
            </a:fld>
            <a:endParaRPr lang="en-GB"/>
          </a:p>
        </p:txBody>
      </p:sp>
    </p:spTree>
    <p:extLst>
      <p:ext uri="{BB962C8B-B14F-4D97-AF65-F5344CB8AC3E}">
        <p14:creationId xmlns:p14="http://schemas.microsoft.com/office/powerpoint/2010/main" val="2074589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Getting advice from people who’ve been there and done that is always a great way to navigate your own journey. We asked some tech pros for their top tips and here’s what they shared:</a:t>
            </a:r>
          </a:p>
          <a:p>
            <a:endParaRPr lang="en-GB" b="1"/>
          </a:p>
          <a:p>
            <a:r>
              <a:rPr lang="en-GB" b="1"/>
              <a:t>Marsha thinks building lots of skills and getting different experiences can really give you a leg up. </a:t>
            </a:r>
          </a:p>
          <a:p>
            <a:endParaRPr lang="en-GB" b="1"/>
          </a:p>
          <a:p>
            <a:r>
              <a:rPr lang="en-GB" b="1"/>
              <a:t>Hena says to work hard, stay determined and keep going even when things get tough. Believe in yourself and don’t let failures stop you!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20</a:t>
            </a:fld>
            <a:endParaRPr lang="en-GB"/>
          </a:p>
        </p:txBody>
      </p:sp>
    </p:spTree>
    <p:extLst>
      <p:ext uri="{BB962C8B-B14F-4D97-AF65-F5344CB8AC3E}">
        <p14:creationId xmlns:p14="http://schemas.microsoft.com/office/powerpoint/2010/main" val="3784314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There are definitely some stereotypes about the types of people who work in tech and these outdated ideas that might impact your decision to get into the industry. So, let’s clear up a few myths:</a:t>
            </a:r>
          </a:p>
          <a:p>
            <a:endParaRPr lang="en-GB" b="1"/>
          </a:p>
          <a:p>
            <a:pPr>
              <a:buFont typeface="Arial" panose="020B0604020202020204" pitchFamily="34" charset="0"/>
              <a:buChar char="•"/>
            </a:pPr>
            <a:r>
              <a:rPr lang="en-GB" b="1"/>
              <a:t> Think tech is all about coding? * Think again! While coding can be important in certain jobs, soft skills like communication, teamwork and problem-solving are just as crucial. Tech careers need you to see the bigger picture and work well with others.</a:t>
            </a:r>
          </a:p>
          <a:p>
            <a:pPr>
              <a:buFont typeface="Arial" panose="020B0604020202020204" pitchFamily="34" charset="0"/>
              <a:buChar char="•"/>
            </a:pPr>
            <a:endParaRPr lang="en-GB" b="1"/>
          </a:p>
          <a:p>
            <a:pPr>
              <a:buFont typeface="Arial" panose="020B0604020202020204" pitchFamily="34" charset="0"/>
              <a:buChar char="•"/>
            </a:pPr>
            <a:r>
              <a:rPr lang="en-GB" b="1"/>
              <a:t> Worried about being stuck at a computer all day? * Don’t worry, you won’t be… many tech jobs are dynamic and involve collaborating with others, designing, testing and attending meetings. It’s not all screen time!</a:t>
            </a:r>
          </a:p>
          <a:p>
            <a:pPr>
              <a:buFont typeface="Arial" panose="020B0604020202020204" pitchFamily="34" charset="0"/>
              <a:buChar char="•"/>
            </a:pPr>
            <a:endParaRPr lang="en-GB" b="1"/>
          </a:p>
          <a:p>
            <a:pPr>
              <a:buFont typeface="Arial" panose="020B0604020202020204" pitchFamily="34" charset="0"/>
              <a:buChar char="•"/>
            </a:pPr>
            <a:r>
              <a:rPr lang="en-GB" b="1"/>
              <a:t> Heard you need to be a maths whiz to get into tech? * Not necessarily. While maths can be useful, many tech roles focus more on creativity, problem-solving and logic than advanced math skills.</a:t>
            </a:r>
          </a:p>
          <a:p>
            <a:pPr>
              <a:buFont typeface="Arial" panose="020B0604020202020204" pitchFamily="34" charset="0"/>
              <a:buChar char="•"/>
            </a:pPr>
            <a:endParaRPr lang="en-GB" b="1"/>
          </a:p>
          <a:p>
            <a:pPr>
              <a:buFont typeface="Arial" panose="020B0604020202020204" pitchFamily="34" charset="0"/>
              <a:buChar char="•"/>
            </a:pPr>
            <a:r>
              <a:rPr lang="en-GB" b="1"/>
              <a:t> And if you think you need a degree to break into tech, think again! * There are tons of path s— skills, experience, apprenticeships and training programs can all open doors to your dream job.</a:t>
            </a:r>
          </a:p>
          <a:p>
            <a:pPr>
              <a:buFont typeface="Arial" panose="020B0604020202020204" pitchFamily="34" charset="0"/>
              <a:buChar char="•"/>
            </a:pPr>
            <a:endParaRPr lang="en-GB" b="1"/>
          </a:p>
          <a:p>
            <a:r>
              <a:rPr lang="en-GB" b="1"/>
              <a:t>Let’s break those stereotypes and see tech for what it truly is — an industry open to everyone! * Plus, with over 80% of jobs now requiring digital skills, it’s crucial for the next generation (that’s you!) to be prepared. Computer science isn’t just about coding; it’s about readying yourself for the future job market. *</a:t>
            </a:r>
          </a:p>
          <a:p>
            <a:endParaRPr lang="en-GB"/>
          </a:p>
          <a:p>
            <a:r>
              <a:rPr lang="en-GB"/>
              <a:t>Source - https://hwrkmagazine.co.uk/girls-gcse-computing/#:~:text=This%20year%20fewer%20girls%20took,32.2%20percent%20of%20male%20entrants.</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21</a:t>
            </a:fld>
            <a:endParaRPr lang="en-GB"/>
          </a:p>
        </p:txBody>
      </p:sp>
    </p:spTree>
    <p:extLst>
      <p:ext uri="{BB962C8B-B14F-4D97-AF65-F5344CB8AC3E}">
        <p14:creationId xmlns:p14="http://schemas.microsoft.com/office/powerpoint/2010/main" val="4052061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Success boils down to three things:</a:t>
            </a:r>
          </a:p>
          <a:p>
            <a:endParaRPr lang="en-GB" b="1"/>
          </a:p>
          <a:p>
            <a:pPr>
              <a:buFont typeface="+mj-lt"/>
              <a:buAutoNum type="arabicPeriod"/>
            </a:pPr>
            <a:r>
              <a:rPr lang="en-GB" b="1"/>
              <a:t> Believing you can do it *</a:t>
            </a:r>
          </a:p>
          <a:p>
            <a:pPr>
              <a:buFont typeface="+mj-lt"/>
              <a:buAutoNum type="arabicPeriod"/>
            </a:pPr>
            <a:r>
              <a:rPr lang="en-GB" b="1"/>
              <a:t> Seeing the relevance of computing in your life and your future *</a:t>
            </a:r>
          </a:p>
          <a:p>
            <a:pPr>
              <a:buFont typeface="+mj-lt"/>
              <a:buAutoNum type="arabicPeriod"/>
            </a:pPr>
            <a:r>
              <a:rPr lang="en-GB" b="1"/>
              <a:t> Feeling that tech is for you and you belong in this field *</a:t>
            </a:r>
          </a:p>
          <a:p>
            <a:pPr>
              <a:buFont typeface="+mj-lt"/>
              <a:buAutoNum type="arabicPeriod"/>
            </a:pPr>
            <a:endParaRPr lang="en-GB" b="1"/>
          </a:p>
          <a:p>
            <a:pPr>
              <a:buFont typeface="+mj-lt"/>
              <a:buNone/>
            </a:pPr>
            <a:r>
              <a:rPr lang="en-GB" b="1"/>
              <a:t>Keep these three things at the core of your journey to guide you through challenges and keep you focused on your goals.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22</a:t>
            </a:fld>
            <a:endParaRPr lang="en-GB"/>
          </a:p>
        </p:txBody>
      </p:sp>
    </p:spTree>
    <p:extLst>
      <p:ext uri="{BB962C8B-B14F-4D97-AF65-F5344CB8AC3E}">
        <p14:creationId xmlns:p14="http://schemas.microsoft.com/office/powerpoint/2010/main" val="343345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 everything worth achieving comes easily. * Embracing a growth mindset means seeing challenges as chances to improve and learn. When you hit obstacles, view them as opportunities to grow rather than setbacks.</a:t>
            </a:r>
          </a:p>
          <a:p>
            <a:endParaRPr lang="en-GB" b="1"/>
          </a:p>
          <a:p>
            <a:r>
              <a:rPr lang="en-GB" b="1"/>
              <a:t>Think about some of the people we’ve heard from today. Their stories and journeys can inspire you and show you that success often comes through persistence and learning. Use their experiences as motivation to push through your own challenges and keep moving forward.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23</a:t>
            </a:fld>
            <a:endParaRPr lang="en-GB"/>
          </a:p>
        </p:txBody>
      </p:sp>
    </p:spTree>
    <p:extLst>
      <p:ext uri="{BB962C8B-B14F-4D97-AF65-F5344CB8AC3E}">
        <p14:creationId xmlns:p14="http://schemas.microsoft.com/office/powerpoint/2010/main" val="213681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 what about the different paths you can take to start a digital career?</a:t>
            </a:r>
          </a:p>
          <a:p>
            <a:endParaRPr lang="en-GB" b="1"/>
          </a:p>
          <a:p>
            <a:r>
              <a:rPr lang="en-GB" b="1"/>
              <a:t>First off, this is a rapidly growing field — over 36,000 students took digital courses in 2023 alone! There are so many different courses that can lead to a variety of careers like a software developer, telecommunications engineer, UX designer, data scientist, computer games developer, cyber intelligence officer or data analyst. And with 80% of universities offering these courses, you have plenty of options to choose from.</a:t>
            </a:r>
          </a:p>
          <a:p>
            <a:endParaRPr lang="en-GB" b="1"/>
          </a:p>
          <a:p>
            <a:r>
              <a:rPr lang="en-GB" b="1"/>
              <a:t>But if you're more hands-on, you might want to do an apprenticeship instead. In 2021, more than 36,000 people started Digital and IT apprenticeships. These programs also lead to exciting careers, offering a mix of work and classroom experience. Plus, you get to earn while you learn! You'll find opportunities with a wide range of employers, including Sky, BBC, Google, LIDL, BMW, Specsavers, Coca-Cola, British Airways, Starbucks, Cisco, Amazon, Unilever, Hilton, the Royal Air Force and many, many more. *</a:t>
            </a:r>
          </a:p>
        </p:txBody>
      </p:sp>
      <p:sp>
        <p:nvSpPr>
          <p:cNvPr id="4" name="Slide Number Placeholder 3"/>
          <p:cNvSpPr>
            <a:spLocks noGrp="1"/>
          </p:cNvSpPr>
          <p:nvPr>
            <p:ph type="sldNum" sz="quarter" idx="5"/>
          </p:nvPr>
        </p:nvSpPr>
        <p:spPr/>
        <p:txBody>
          <a:bodyPr/>
          <a:lstStyle/>
          <a:p>
            <a:fld id="{36B34778-F881-4254-8FAD-9B86B9ECC191}" type="slidenum">
              <a:rPr lang="en-GB" smtClean="0"/>
              <a:t>24</a:t>
            </a:fld>
            <a:endParaRPr lang="en-GB"/>
          </a:p>
        </p:txBody>
      </p:sp>
    </p:spTree>
    <p:extLst>
      <p:ext uri="{BB962C8B-B14F-4D97-AF65-F5344CB8AC3E}">
        <p14:creationId xmlns:p14="http://schemas.microsoft.com/office/powerpoint/2010/main" val="414804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And if you’re looking to take the qualification route, you don’t have to stick with just science subjects to study computing. You can pair it with whatever excites you and open up a bunch of new career doors! *</a:t>
            </a:r>
          </a:p>
          <a:p>
            <a:endParaRPr lang="en-GB" b="1"/>
          </a:p>
          <a:p>
            <a:r>
              <a:rPr lang="en-GB" b="1"/>
              <a:t>Love art? Combining computing with design could lead you to a cool career in digital media or graphic design. Got a business mindset? Mixing computing with business studies could set you up for roles in tech management or even starting your own business.</a:t>
            </a:r>
          </a:p>
          <a:p>
            <a:endParaRPr lang="en-GB" b="1"/>
          </a:p>
          <a:p>
            <a:r>
              <a:rPr lang="en-GB" b="1"/>
              <a:t>Think of computing as a tool that can enhance any field you’re passionate about. It makes your studies more interesting and gives you a ton of career options to explore. Don’t be afraid to mix computing with what you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25</a:t>
            </a:fld>
            <a:endParaRPr lang="en-GB"/>
          </a:p>
        </p:txBody>
      </p:sp>
    </p:spTree>
    <p:extLst>
      <p:ext uri="{BB962C8B-B14F-4D97-AF65-F5344CB8AC3E}">
        <p14:creationId xmlns:p14="http://schemas.microsoft.com/office/powerpoint/2010/main" val="185612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we wrap up and reflect on the amazing journeys and advice we’ve explored today… I think we can all agree that tech offers exciting opportunities for everyone. So if you’re interesting in finding out more, here are a couple of resources that can be great starting points for your career journey.</a:t>
            </a:r>
          </a:p>
          <a:p>
            <a:endParaRPr lang="en-GB" b="1"/>
          </a:p>
          <a:p>
            <a:r>
              <a:rPr lang="en-GB" b="1"/>
              <a:t>There’s everything from building skills and taking online courses to finding job opportunities and apprenticeships. Plenty of options to explore!</a:t>
            </a:r>
          </a:p>
          <a:p>
            <a:endParaRPr lang="en-GB" b="1"/>
          </a:p>
          <a:p>
            <a:r>
              <a:rPr lang="en-GB" b="1"/>
              <a:t>And don't forget about the BCS careers quiz, videos and career information I’ve shared today. You can scan the QR code to check out the BCS careers info and see what’s next for you. *</a:t>
            </a:r>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26</a:t>
            </a:fld>
            <a:endParaRPr lang="en-GB"/>
          </a:p>
        </p:txBody>
      </p:sp>
    </p:spTree>
    <p:extLst>
      <p:ext uri="{BB962C8B-B14F-4D97-AF65-F5344CB8AC3E}">
        <p14:creationId xmlns:p14="http://schemas.microsoft.com/office/powerpoint/2010/main" val="166472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That’s it from me today… I hope that at least some of you are now considering taking computer science as one of your a career journey in tech. Does anyone have any questions?</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27</a:t>
            </a:fld>
            <a:endParaRPr lang="en-GB"/>
          </a:p>
        </p:txBody>
      </p:sp>
    </p:spTree>
    <p:extLst>
      <p:ext uri="{BB962C8B-B14F-4D97-AF65-F5344CB8AC3E}">
        <p14:creationId xmlns:p14="http://schemas.microsoft.com/office/powerpoint/2010/main" val="270691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Alright, let’s dive in! Have you ever imagined yourself in a digital career? </a:t>
            </a:r>
          </a:p>
          <a:p>
            <a:endParaRPr lang="en-GB" b="1"/>
          </a:p>
          <a:p>
            <a:r>
              <a:rPr lang="en-GB" b="1"/>
              <a:t>What do you think of when you think of someone working in tech? Is it someone sitting in front of a computer all day, or is it be someone who’s out and about, collaborating with a team? When you think of someone who works in tech, what do they look like? What do we think? First thing that comes to mind, someone shout out something. </a:t>
            </a:r>
            <a:r>
              <a:rPr lang="en-GB" b="0" i="1"/>
              <a:t>[get a few quickfire shout out answers from room]</a:t>
            </a:r>
          </a:p>
          <a:p>
            <a:endParaRPr lang="en-GB" b="1"/>
          </a:p>
          <a:p>
            <a:r>
              <a:rPr lang="en-GB" b="1"/>
              <a:t>And what kind of skills and behaviours do you think are needed for someone to work in tech? Is it all about being a whiz with computers? Or do you think there are some other qualities that would be useful… what do we think? </a:t>
            </a:r>
            <a:r>
              <a:rPr lang="en-GB" b="0" i="1"/>
              <a:t>[get a few quickfire shout out answers from room]</a:t>
            </a:r>
          </a:p>
          <a:p>
            <a:endParaRPr lang="en-GB" b="1"/>
          </a:p>
          <a:p>
            <a:r>
              <a:rPr lang="en-GB" b="1"/>
              <a:t>Ok, great…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3</a:t>
            </a:fld>
            <a:endParaRPr lang="en-GB"/>
          </a:p>
        </p:txBody>
      </p:sp>
    </p:spTree>
    <p:extLst>
      <p:ext uri="{BB962C8B-B14F-4D97-AF65-F5344CB8AC3E}">
        <p14:creationId xmlns:p14="http://schemas.microsoft.com/office/powerpoint/2010/main" val="376660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 what’s the deal with computing? Computing is all about using technology to tackle problems and get things done. It’s like the brains behind the tech we use every day. *</a:t>
            </a:r>
          </a:p>
          <a:p>
            <a:endParaRPr lang="en-GB" b="1"/>
          </a:p>
          <a:p>
            <a:r>
              <a:rPr lang="en-GB" b="1"/>
              <a:t>It involves designing and using systems like computers, software and networks to handle information and make smart decisions. </a:t>
            </a:r>
          </a:p>
          <a:p>
            <a:endParaRPr lang="en-GB" b="1"/>
          </a:p>
          <a:p>
            <a:r>
              <a:rPr lang="en-GB" b="1"/>
              <a:t>Think about the apps on your phone, the computers in your classrooms and in every workplace, online shopping, social media, even ordering food in most restaurants nowadays — computing is the driving force behind almost everything we do.</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4</a:t>
            </a:fld>
            <a:endParaRPr lang="en-GB"/>
          </a:p>
        </p:txBody>
      </p:sp>
    </p:spTree>
    <p:extLst>
      <p:ext uri="{BB962C8B-B14F-4D97-AF65-F5344CB8AC3E}">
        <p14:creationId xmlns:p14="http://schemas.microsoft.com/office/powerpoint/2010/main" val="17804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Do any of these brands look familiar to you? Can you guess what they all have in common?</a:t>
            </a:r>
          </a:p>
          <a:p>
            <a:endParaRPr lang="en-GB" b="1"/>
          </a:p>
          <a:p>
            <a:r>
              <a:rPr lang="en-GB" b="1"/>
              <a:t>Yup, they’re all tech companies. The main thing they need from their employees is strong digital skills.</a:t>
            </a:r>
          </a:p>
          <a:p>
            <a:endParaRPr lang="en-GB" b="1"/>
          </a:p>
          <a:p>
            <a:r>
              <a:rPr lang="en-GB" b="1"/>
              <a:t>And here’s the thing: technology isn’t just about computers, smartphones or tablets anymore. It’s everywhere! Tech is shaping the future of medicine, energy, space research, entertainment, transport, fashion and even food.</a:t>
            </a:r>
          </a:p>
          <a:p>
            <a:endParaRPr lang="en-GB" b="1"/>
          </a:p>
          <a:p>
            <a:r>
              <a:rPr lang="en-GB" b="1"/>
              <a:t>No matter what field you’re interested in, technology is going to be a big part of it.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5</a:t>
            </a:fld>
            <a:endParaRPr lang="en-GB"/>
          </a:p>
        </p:txBody>
      </p:sp>
    </p:spTree>
    <p:extLst>
      <p:ext uri="{BB962C8B-B14F-4D97-AF65-F5344CB8AC3E}">
        <p14:creationId xmlns:p14="http://schemas.microsoft.com/office/powerpoint/2010/main" val="135543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Having lots of different people from different background working in computing is more important than ever. Why? * Because, it’s the people in tech that are programming the algorithms that are making important decisions about our lives. And they’re not always perfect. They can carry biases from their creators and the data they use.</a:t>
            </a:r>
          </a:p>
          <a:p>
            <a:endParaRPr lang="en-GB" b="1"/>
          </a:p>
          <a:p>
            <a:r>
              <a:rPr lang="en-GB" b="1"/>
              <a:t>So, if these systems aren’t designed with a range of perspectives in mind, they can end up being unfair. For example:</a:t>
            </a:r>
          </a:p>
          <a:p>
            <a:endParaRPr lang="en-GB" b="1"/>
          </a:p>
          <a:p>
            <a:pPr>
              <a:buFont typeface="Arial" panose="020B0604020202020204" pitchFamily="34" charset="0"/>
              <a:buChar char="•"/>
            </a:pPr>
            <a:r>
              <a:rPr lang="en-GB" b="1"/>
              <a:t> Voice recognition might not always pick up female voices well</a:t>
            </a:r>
          </a:p>
          <a:p>
            <a:pPr>
              <a:buFont typeface="Arial" panose="020B0604020202020204" pitchFamily="34" charset="0"/>
              <a:buChar char="•"/>
            </a:pPr>
            <a:r>
              <a:rPr lang="en-GB" b="1"/>
              <a:t> Face recognition can struggle with accurately identifying people of colour</a:t>
            </a:r>
          </a:p>
          <a:p>
            <a:pPr>
              <a:buFont typeface="Arial" panose="020B0604020202020204" pitchFamily="34" charset="0"/>
              <a:buChar char="•"/>
            </a:pPr>
            <a:endParaRPr lang="en-GB" b="1"/>
          </a:p>
          <a:p>
            <a:r>
              <a:rPr lang="en-GB" b="1"/>
              <a:t>Since tech is such a big part of society, it’s so important that the people creating these systems think about everyone’s needs.</a:t>
            </a:r>
          </a:p>
          <a:p>
            <a:endParaRPr lang="en-GB" b="1"/>
          </a:p>
          <a:p>
            <a:r>
              <a:rPr lang="en-GB" b="1"/>
              <a:t>Being savvy about the digital world matters too. You might not catch every piece of fake news, but you can learn to choose and use tools wisely to question what you see online.</a:t>
            </a:r>
          </a:p>
          <a:p>
            <a:endParaRPr lang="en-GB" b="1"/>
          </a:p>
          <a:p>
            <a:r>
              <a:rPr lang="en-GB" b="1"/>
              <a:t>Understanding and shaping tech isn’t just about coding; it’s about making sure technology works for all of us.</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6</a:t>
            </a:fld>
            <a:endParaRPr lang="en-GB"/>
          </a:p>
        </p:txBody>
      </p:sp>
    </p:spTree>
    <p:extLst>
      <p:ext uri="{BB962C8B-B14F-4D97-AF65-F5344CB8AC3E}">
        <p14:creationId xmlns:p14="http://schemas.microsoft.com/office/powerpoint/2010/main" val="368414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…ok, so now we’re going to do a quick little exercise. I’m going to read out three statements and I want you to think about which one feels closest to how you’re feeling. </a:t>
            </a:r>
          </a:p>
          <a:p>
            <a:pPr marL="0" indent="0">
              <a:buNone/>
            </a:pPr>
            <a:endParaRPr lang="en-GB" b="1"/>
          </a:p>
          <a:p>
            <a:pPr marL="0" indent="0">
              <a:buNone/>
            </a:pPr>
            <a:r>
              <a:rPr lang="en-GB" b="1"/>
              <a:t>Everyone ready? Ok, here we go:</a:t>
            </a:r>
          </a:p>
          <a:p>
            <a:pPr marL="0" indent="0">
              <a:buNone/>
            </a:pPr>
            <a:endParaRPr lang="en-GB" b="1"/>
          </a:p>
          <a:p>
            <a:pPr marL="0" indent="0">
              <a:buNone/>
            </a:pPr>
            <a:r>
              <a:rPr lang="en-GB" b="1"/>
              <a:t>Number 1. What’s the point of computer science? I already know how to use my phone and a computer. I just wish it was the weekend so I didn’t have to be here…</a:t>
            </a:r>
          </a:p>
          <a:p>
            <a:pPr marL="0" indent="0">
              <a:buNone/>
            </a:pPr>
            <a:r>
              <a:rPr lang="en-GB" b="1"/>
              <a:t>Number 2. I see why computer science is useful, but I just don’t see myself choosing it for A-levels or working in tech in the future…</a:t>
            </a:r>
          </a:p>
          <a:p>
            <a:pPr marL="0" indent="0">
              <a:buNone/>
            </a:pPr>
            <a:r>
              <a:rPr lang="en-GB" b="1"/>
              <a:t>Number 3. It’s actually pretty cool learning how tech works, especially since it’s so important in everything these days. I could see myself taking it further.</a:t>
            </a:r>
          </a:p>
          <a:p>
            <a:pPr marL="0" indent="0">
              <a:buNone/>
            </a:pPr>
            <a:endParaRPr lang="en-GB" b="1"/>
          </a:p>
          <a:p>
            <a:pPr marL="0" indent="0">
              <a:buNone/>
            </a:pPr>
            <a:r>
              <a:rPr lang="en-GB" b="1"/>
              <a:t>Okay, now I’m going to read them out again and this time I want you all to close your eyes and raise your hand when you hear the one that sounds like you. Don’t worry, everyone's eyes will be closed so you won’t be influenced by anyone else and no one will see which you choose.</a:t>
            </a:r>
          </a:p>
          <a:p>
            <a:pPr marL="0" indent="0">
              <a:buNone/>
            </a:pPr>
            <a:endParaRPr lang="en-GB" b="1"/>
          </a:p>
          <a:p>
            <a:pPr marL="0" indent="0">
              <a:buNone/>
            </a:pPr>
            <a:r>
              <a:rPr lang="en-GB" b="0" i="1"/>
              <a:t>[Read points again and pause as students respond]</a:t>
            </a:r>
          </a:p>
          <a:p>
            <a:pPr marL="0" indent="0">
              <a:buNone/>
            </a:pPr>
            <a:endParaRPr lang="en-GB" b="1"/>
          </a:p>
          <a:p>
            <a:pPr marL="0" indent="0">
              <a:buNone/>
            </a:pPr>
            <a:r>
              <a:rPr lang="en-GB" b="1"/>
              <a:t>Fab! Ok you can open your eyes now. Very interesting… it’s good to see a lot of you want to learn more about tech... a few of you are counting down to the weekend already </a:t>
            </a:r>
            <a:r>
              <a:rPr lang="en-GB" b="0" i="0">
                <a:solidFill>
                  <a:srgbClr val="1F1F1F"/>
                </a:solidFill>
                <a:effectLst/>
                <a:highlight>
                  <a:srgbClr val="FFFFFF"/>
                </a:highlight>
                <a:latin typeface="Google Sans"/>
              </a:rPr>
              <a:t>—</a:t>
            </a:r>
            <a:r>
              <a:rPr lang="en-GB" b="1"/>
              <a:t> totally understandable… and it looks like some of you can’t really see yourselves working in tech at all. </a:t>
            </a:r>
          </a:p>
          <a:p>
            <a:pPr marL="0" indent="0">
              <a:buNone/>
            </a:pPr>
            <a:endParaRPr lang="en-GB" b="1"/>
          </a:p>
          <a:p>
            <a:pPr marL="0" indent="0">
              <a:buNone/>
            </a:pPr>
            <a:r>
              <a:rPr lang="en-GB" b="1"/>
              <a:t>I wonder why that is? Is it because you’re not really interested? Or maybe you feel like you don’t quite fit the typical 'tech' image? You don’t think you have the right skills or passions? Well, let’s talk about that…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7</a:t>
            </a:fld>
            <a:endParaRPr lang="en-GB"/>
          </a:p>
        </p:txBody>
      </p:sp>
    </p:spTree>
    <p:extLst>
      <p:ext uri="{BB962C8B-B14F-4D97-AF65-F5344CB8AC3E}">
        <p14:creationId xmlns:p14="http://schemas.microsoft.com/office/powerpoint/2010/main" val="360142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 want you to take a look at these people… * what do you think they all have in common? Any guesses? </a:t>
            </a:r>
          </a:p>
          <a:p>
            <a:endParaRPr lang="en-GB"/>
          </a:p>
          <a:p>
            <a:r>
              <a:rPr lang="en-GB" i="1"/>
              <a:t>[Pause to see if anyone responds]</a:t>
            </a:r>
          </a:p>
          <a:p>
            <a:endParaRPr lang="en-GB"/>
          </a:p>
          <a:p>
            <a:r>
              <a:rPr lang="en-GB" b="1"/>
              <a:t>You got it… * all of these amazing and very different people are computer scientists.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8</a:t>
            </a:fld>
            <a:endParaRPr lang="en-GB"/>
          </a:p>
        </p:txBody>
      </p:sp>
    </p:spTree>
    <p:extLst>
      <p:ext uri="{BB962C8B-B14F-4D97-AF65-F5344CB8AC3E}">
        <p14:creationId xmlns:p14="http://schemas.microsoft.com/office/powerpoint/2010/main" val="289332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Let's take a closer look at these incredible people. I’ve chosen these people specifically because their work forms the foundation of many technologies we use today. </a:t>
            </a:r>
          </a:p>
          <a:p>
            <a:endParaRPr lang="en-GB" b="1"/>
          </a:p>
          <a:p>
            <a:r>
              <a:rPr lang="en-GB" b="1"/>
              <a:t>So, does anyone recognise any of them? </a:t>
            </a:r>
            <a:r>
              <a:rPr lang="en-GB" i="1"/>
              <a:t>[Pause for responses]</a:t>
            </a:r>
          </a:p>
          <a:p>
            <a:endParaRPr lang="en-GB"/>
          </a:p>
          <a:p>
            <a:r>
              <a:rPr lang="en-GB" b="1"/>
              <a:t>Let’s go one by one.</a:t>
            </a:r>
            <a:r>
              <a:rPr lang="en-GB"/>
              <a:t> </a:t>
            </a:r>
            <a:r>
              <a:rPr lang="en-GB" i="1"/>
              <a:t>[See if anyone can guess the names and if not reveal the name] </a:t>
            </a:r>
            <a:r>
              <a:rPr lang="en-GB" b="1" i="1"/>
              <a:t>* </a:t>
            </a:r>
            <a:r>
              <a:rPr lang="en-GB" b="0" i="1"/>
              <a:t>[click to reveal each name]</a:t>
            </a:r>
          </a:p>
          <a:p>
            <a:endParaRPr lang="en-GB"/>
          </a:p>
          <a:p>
            <a:r>
              <a:rPr lang="en-GB" b="1"/>
              <a:t>Now, shall we see if we can match each person to their achievements? * You can vote by raising your hand, or I might call on some of you to give it a shot. </a:t>
            </a:r>
            <a:r>
              <a:rPr lang="en-GB" i="1"/>
              <a:t>[Encourage participation and click to reveal their achievements after guesses. When you reveal the answers read out a little more information about each person]</a:t>
            </a:r>
          </a:p>
          <a:p>
            <a:endParaRPr lang="en-GB"/>
          </a:p>
          <a:p>
            <a:endParaRPr lang="en-GB"/>
          </a:p>
          <a:p>
            <a:pPr marL="0" indent="0">
              <a:buFont typeface="Arial" panose="020B0604020202020204" pitchFamily="34" charset="0"/>
              <a:buNone/>
            </a:pPr>
            <a:r>
              <a:rPr lang="en-GB" b="1" i="0"/>
              <a:t>* Ada Lovelace worked with Charles Babbage on the Analytical Engine, which was one of the first ever computers. But she didn’t just help design this computer — she wrote the very first computer program for it… before it even existed! Imagine that: programming a machine that didn’t even exist yet.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a:t>* Tim Berners-Lee is the mastermind behind the World Wide Web, which he created in 1989 while at CERN. Now, he’s all about keeping the internet open and free, leading the Web standards group, W3C, to make sure it stays that 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a:p>
          <a:p>
            <a:r>
              <a:rPr lang="en-GB" b="1" i="0"/>
              <a:t>* Gladys West played a key role in creating GPS technology. Her work involved complex math to model the earth's shape, which made GPS much more accurate and reliable. So, we can thank her for google maps and all our GPS developments.</a:t>
            </a:r>
          </a:p>
          <a:p>
            <a:endParaRPr lang="en-GB" b="1" i="0"/>
          </a:p>
          <a:p>
            <a:r>
              <a:rPr lang="en-GB" b="1" i="0"/>
              <a:t>* Alan Turing is often called the "father of computer science," He invented the Turing machine, a key idea for modern computing and he also helped crack the Enigma code in WWII, which quite literally changed the course of history.</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All of these people are so different… and yet they’ve had a huge impact on our technology today. There’s no one-size-fits-all when it comes to being a computer scientist. It doesn’t matter what you look like or what your interests are — each of you has the potential to make your mark in tech. *</a:t>
            </a:r>
          </a:p>
          <a:p>
            <a:endParaRPr lang="en-GB"/>
          </a:p>
        </p:txBody>
      </p:sp>
      <p:sp>
        <p:nvSpPr>
          <p:cNvPr id="4" name="Slide Number Placeholder 3"/>
          <p:cNvSpPr>
            <a:spLocks noGrp="1"/>
          </p:cNvSpPr>
          <p:nvPr>
            <p:ph type="sldNum" sz="quarter" idx="5"/>
          </p:nvPr>
        </p:nvSpPr>
        <p:spPr/>
        <p:txBody>
          <a:bodyPr/>
          <a:lstStyle/>
          <a:p>
            <a:fld id="{36B34778-F881-4254-8FAD-9B86B9ECC191}" type="slidenum">
              <a:rPr lang="en-GB" smtClean="0"/>
              <a:t>9</a:t>
            </a:fld>
            <a:endParaRPr lang="en-GB"/>
          </a:p>
        </p:txBody>
      </p:sp>
    </p:spTree>
    <p:extLst>
      <p:ext uri="{BB962C8B-B14F-4D97-AF65-F5344CB8AC3E}">
        <p14:creationId xmlns:p14="http://schemas.microsoft.com/office/powerpoint/2010/main" val="60548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23.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microsoft.com/office/2007/relationships/media" Target="../media/media3.mp4"/><Relationship Id="rId7" Type="http://schemas.openxmlformats.org/officeDocument/2006/relationships/image" Target="../media/image67.png"/><Relationship Id="rId12" Type="http://schemas.openxmlformats.org/officeDocument/2006/relationships/image" Target="../media/image24.png"/><Relationship Id="rId17" Type="http://schemas.openxmlformats.org/officeDocument/2006/relationships/hyperlink" Target="https://www.youtube.com/watch?v=rwfsCeO9ty0&amp;list=PLEQq-NlZq5PCmgOtTyb0O8ggZ6kD6zSiO&amp;index=6" TargetMode="External"/><Relationship Id="rId2" Type="http://schemas.openxmlformats.org/officeDocument/2006/relationships/video" Target="../media/media2.mp4"/><Relationship Id="rId16" Type="http://schemas.openxmlformats.org/officeDocument/2006/relationships/hyperlink" Target="https://www.youtube.com/watch?v=hZg8u4V7cI8&amp;list=PLEQq-NlZq5PCmgOtTyb0O8ggZ6kD6zSiO&amp;index=4" TargetMode="External"/><Relationship Id="rId1" Type="http://schemas.microsoft.com/office/2007/relationships/media" Target="../media/media2.mp4"/><Relationship Id="rId6" Type="http://schemas.openxmlformats.org/officeDocument/2006/relationships/notesSlide" Target="../notesSlides/notesSlide14.xml"/><Relationship Id="rId11" Type="http://schemas.openxmlformats.org/officeDocument/2006/relationships/image" Target="../media/image70.svg"/><Relationship Id="rId5" Type="http://schemas.openxmlformats.org/officeDocument/2006/relationships/slideLayout" Target="../slideLayouts/slideLayout7.xml"/><Relationship Id="rId15" Type="http://schemas.openxmlformats.org/officeDocument/2006/relationships/image" Target="../media/image73.png"/><Relationship Id="rId10" Type="http://schemas.openxmlformats.org/officeDocument/2006/relationships/image" Target="../media/image22.png"/><Relationship Id="rId4" Type="http://schemas.openxmlformats.org/officeDocument/2006/relationships/video" Target="../media/media3.mp4"/><Relationship Id="rId9" Type="http://schemas.openxmlformats.org/officeDocument/2006/relationships/image" Target="../media/image69.pn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2.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png"/><Relationship Id="rId7" Type="http://schemas.openxmlformats.org/officeDocument/2006/relationships/image" Target="../media/image2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svg"/><Relationship Id="rId9" Type="http://schemas.openxmlformats.org/officeDocument/2006/relationships/image" Target="../media/image108.png"/></Relationships>
</file>

<file path=ppt/slides/_rels/slide2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hyperlink" Target="https://bit.ly/BCSdigitalcareer"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119.pn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bit.ly/BCSdigitalcareer" TargetMode="Externa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0" y="1028700"/>
            <a:ext cx="10452630" cy="5798296"/>
          </a:xfrm>
          <a:custGeom>
            <a:avLst/>
            <a:gdLst/>
            <a:ahLst/>
            <a:cxnLst/>
            <a:rect l="l" t="t" r="r" b="b"/>
            <a:pathLst>
              <a:path w="12199220" h="5798296">
                <a:moveTo>
                  <a:pt x="0" y="0"/>
                </a:moveTo>
                <a:lnTo>
                  <a:pt x="12199220" y="0"/>
                </a:lnTo>
                <a:lnTo>
                  <a:pt x="12199220" y="5798296"/>
                </a:lnTo>
                <a:lnTo>
                  <a:pt x="0" y="579829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082437" y="0"/>
            <a:ext cx="815966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a:off x="540385" y="8063166"/>
            <a:ext cx="1348724" cy="1711579"/>
          </a:xfrm>
          <a:custGeom>
            <a:avLst/>
            <a:gdLst/>
            <a:ahLst/>
            <a:cxnLst/>
            <a:rect l="l" t="t" r="r" b="b"/>
            <a:pathLst>
              <a:path w="1348724" h="1711579">
                <a:moveTo>
                  <a:pt x="0" y="0"/>
                </a:moveTo>
                <a:lnTo>
                  <a:pt x="1348724" y="0"/>
                </a:lnTo>
                <a:lnTo>
                  <a:pt x="1348724" y="1711579"/>
                </a:lnTo>
                <a:lnTo>
                  <a:pt x="0" y="171157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8826854" y="-1282286"/>
            <a:ext cx="8414520" cy="11594115"/>
          </a:xfrm>
          <a:custGeom>
            <a:avLst/>
            <a:gdLst/>
            <a:ahLst/>
            <a:cxnLst/>
            <a:rect l="l" t="t" r="r" b="b"/>
            <a:pathLst>
              <a:path w="7842513" h="11324928">
                <a:moveTo>
                  <a:pt x="0" y="0"/>
                </a:moveTo>
                <a:lnTo>
                  <a:pt x="7842513" y="0"/>
                </a:lnTo>
                <a:lnTo>
                  <a:pt x="7842513" y="11324928"/>
                </a:lnTo>
                <a:lnTo>
                  <a:pt x="0" y="1132492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199662" y="2805073"/>
            <a:ext cx="9066321" cy="2821285"/>
          </a:xfrm>
          <a:prstGeom prst="rect">
            <a:avLst/>
          </a:prstGeom>
        </p:spPr>
        <p:txBody>
          <a:bodyPr lIns="0" tIns="0" rIns="0" bIns="0" rtlCol="0" anchor="t">
            <a:spAutoFit/>
          </a:bodyPr>
          <a:lstStyle/>
          <a:p>
            <a:pPr algn="l">
              <a:lnSpc>
                <a:spcPts val="11021"/>
              </a:lnSpc>
            </a:pPr>
            <a:r>
              <a:rPr lang="en-US" sz="11021">
                <a:solidFill>
                  <a:srgbClr val="030303"/>
                </a:solidFill>
                <a:latin typeface="Arial" panose="020B0604020202020204" pitchFamily="34" charset="0"/>
                <a:ea typeface="DIN Next LT Pro 1"/>
                <a:cs typeface="Arial" panose="020B0604020202020204" pitchFamily="34" charset="0"/>
                <a:sym typeface="DIN Next LT Pro 1"/>
              </a:rPr>
              <a:t>Hello and welcome!</a:t>
            </a:r>
          </a:p>
        </p:txBody>
      </p:sp>
      <p:sp>
        <p:nvSpPr>
          <p:cNvPr id="7" name="TextBox 7"/>
          <p:cNvSpPr txBox="1"/>
          <p:nvPr/>
        </p:nvSpPr>
        <p:spPr>
          <a:xfrm>
            <a:off x="2581433" y="9059159"/>
            <a:ext cx="6562567" cy="595260"/>
          </a:xfrm>
          <a:prstGeom prst="rect">
            <a:avLst/>
          </a:prstGeom>
        </p:spPr>
        <p:txBody>
          <a:bodyPr lIns="0" tIns="0" rIns="0" bIns="0" rtlCol="0" anchor="t">
            <a:spAutoFit/>
          </a:bodyPr>
          <a:lstStyle/>
          <a:p>
            <a:pPr algn="l">
              <a:lnSpc>
                <a:spcPts val="4926"/>
              </a:lnSpc>
            </a:pPr>
            <a:r>
              <a:rPr lang="en-US" sz="3518">
                <a:solidFill>
                  <a:srgbClr val="FFFFFF"/>
                </a:solidFill>
                <a:latin typeface="Arial" panose="020B0604020202020204" pitchFamily="34" charset="0"/>
                <a:ea typeface="Proxima Nova"/>
                <a:cs typeface="Arial" panose="020B0604020202020204" pitchFamily="34" charset="0"/>
                <a:sym typeface="Proxima Nova"/>
              </a:rPr>
              <a:t>Job role</a:t>
            </a:r>
          </a:p>
        </p:txBody>
      </p:sp>
      <p:sp>
        <p:nvSpPr>
          <p:cNvPr id="8" name="TextBox 8"/>
          <p:cNvSpPr txBox="1"/>
          <p:nvPr/>
        </p:nvSpPr>
        <p:spPr>
          <a:xfrm>
            <a:off x="2581433" y="8069191"/>
            <a:ext cx="5360753" cy="1056643"/>
          </a:xfrm>
          <a:prstGeom prst="rect">
            <a:avLst/>
          </a:prstGeom>
        </p:spPr>
        <p:txBody>
          <a:bodyPr lIns="0" tIns="0" rIns="0" bIns="0" rtlCol="0" anchor="t">
            <a:spAutoFit/>
          </a:bodyPr>
          <a:lstStyle/>
          <a:p>
            <a:pPr algn="l">
              <a:lnSpc>
                <a:spcPts val="8676"/>
              </a:lnSpc>
            </a:pPr>
            <a:r>
              <a:rPr lang="en-US" sz="6197">
                <a:solidFill>
                  <a:srgbClr val="FFFFFF"/>
                </a:solidFill>
                <a:latin typeface="Arial" panose="020B0604020202020204" pitchFamily="34" charset="0"/>
                <a:ea typeface="Proxima Nova Bold"/>
                <a:cs typeface="Arial" panose="020B0604020202020204" pitchFamily="34" charset="0"/>
                <a:sym typeface="Proxima Nova Bold"/>
              </a:rPr>
              <a:t>Name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6067"/>
            <a:ext cx="9769415" cy="2071291"/>
          </a:xfrm>
          <a:custGeom>
            <a:avLst/>
            <a:gdLst/>
            <a:ahLst/>
            <a:cxnLst/>
            <a:rect l="l" t="t" r="r" b="b"/>
            <a:pathLst>
              <a:path w="10443485" h="2071291">
                <a:moveTo>
                  <a:pt x="0" y="2071292"/>
                </a:moveTo>
                <a:lnTo>
                  <a:pt x="10443485" y="2071292"/>
                </a:lnTo>
                <a:lnTo>
                  <a:pt x="10443485" y="0"/>
                </a:lnTo>
                <a:lnTo>
                  <a:pt x="0" y="0"/>
                </a:lnTo>
                <a:lnTo>
                  <a:pt x="0" y="2071292"/>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8724"/>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sp>
        <p:nvSpPr>
          <p:cNvPr id="4" name="Freeform 4"/>
          <p:cNvSpPr/>
          <p:nvPr/>
        </p:nvSpPr>
        <p:spPr>
          <a:xfrm>
            <a:off x="0" y="2913906"/>
            <a:ext cx="6528159" cy="7373094"/>
          </a:xfrm>
          <a:custGeom>
            <a:avLst/>
            <a:gdLst/>
            <a:ahLst/>
            <a:cxnLst/>
            <a:rect l="l" t="t" r="r" b="b"/>
            <a:pathLst>
              <a:path w="8777094" h="9643170">
                <a:moveTo>
                  <a:pt x="0" y="0"/>
                </a:moveTo>
                <a:lnTo>
                  <a:pt x="8777094" y="0"/>
                </a:lnTo>
                <a:lnTo>
                  <a:pt x="8777094" y="9643170"/>
                </a:lnTo>
                <a:lnTo>
                  <a:pt x="0" y="964317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16" name="Group 16"/>
          <p:cNvGrpSpPr/>
          <p:nvPr/>
        </p:nvGrpSpPr>
        <p:grpSpPr>
          <a:xfrm>
            <a:off x="6981921" y="5594641"/>
            <a:ext cx="10505328" cy="1750499"/>
            <a:chOff x="0" y="0"/>
            <a:chExt cx="2766835" cy="461037"/>
          </a:xfrm>
        </p:grpSpPr>
        <p:sp>
          <p:nvSpPr>
            <p:cNvPr id="17" name="Freeform 17"/>
            <p:cNvSpPr/>
            <p:nvPr/>
          </p:nvSpPr>
          <p:spPr>
            <a:xfrm>
              <a:off x="0" y="0"/>
              <a:ext cx="2766835" cy="461037"/>
            </a:xfrm>
            <a:custGeom>
              <a:avLst/>
              <a:gdLst/>
              <a:ahLst/>
              <a:cxnLst/>
              <a:rect l="l" t="t" r="r" b="b"/>
              <a:pathLst>
                <a:path w="2766835" h="461037">
                  <a:moveTo>
                    <a:pt x="0" y="0"/>
                  </a:moveTo>
                  <a:lnTo>
                    <a:pt x="2766835" y="0"/>
                  </a:lnTo>
                  <a:lnTo>
                    <a:pt x="2766835" y="461037"/>
                  </a:lnTo>
                  <a:lnTo>
                    <a:pt x="0" y="461037"/>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18" name="TextBox 18"/>
            <p:cNvSpPr txBox="1"/>
            <p:nvPr/>
          </p:nvSpPr>
          <p:spPr>
            <a:xfrm>
              <a:off x="0" y="-9525"/>
              <a:ext cx="2766835" cy="470562"/>
            </a:xfrm>
            <a:prstGeom prst="rect">
              <a:avLst/>
            </a:prstGeom>
          </p:spPr>
          <p:txBody>
            <a:bodyPr lIns="50800" tIns="50800" rIns="50800" bIns="50800" rtlCol="0" anchor="ctr"/>
            <a:lstStyle/>
            <a:p>
              <a:pPr algn="ctr">
                <a:lnSpc>
                  <a:spcPts val="3120"/>
                </a:lnSpc>
              </a:pPr>
              <a:endParaRPr/>
            </a:p>
          </p:txBody>
        </p:sp>
      </p:grpSp>
      <p:sp>
        <p:nvSpPr>
          <p:cNvPr id="19" name="TextBox 19"/>
          <p:cNvSpPr txBox="1"/>
          <p:nvPr/>
        </p:nvSpPr>
        <p:spPr>
          <a:xfrm>
            <a:off x="457200" y="1421331"/>
            <a:ext cx="8577098" cy="1593962"/>
          </a:xfrm>
          <a:prstGeom prst="rect">
            <a:avLst/>
          </a:prstGeom>
        </p:spPr>
        <p:txBody>
          <a:bodyPr wrap="square" lIns="0" tIns="0" rIns="0" bIns="0" rtlCol="0" anchor="t">
            <a:spAutoFit/>
          </a:bodyPr>
          <a:lstStyle/>
          <a:p>
            <a:pPr algn="l">
              <a:lnSpc>
                <a:spcPts val="6485"/>
              </a:lnSpc>
            </a:pPr>
            <a:r>
              <a:rPr lang="en-US" sz="4632">
                <a:solidFill>
                  <a:srgbClr val="030303"/>
                </a:solidFill>
                <a:latin typeface="Arial" panose="020B0604020202020204" pitchFamily="34" charset="0"/>
                <a:ea typeface="DIN Next LT Pro 1"/>
                <a:cs typeface="Arial" panose="020B0604020202020204" pitchFamily="34" charset="0"/>
                <a:sym typeface="DIN Next LT Pro 1"/>
              </a:rPr>
              <a:t>There are many different pathways into a digital career...</a:t>
            </a:r>
          </a:p>
        </p:txBody>
      </p:sp>
      <p:sp>
        <p:nvSpPr>
          <p:cNvPr id="20" name="TextBox 20"/>
          <p:cNvSpPr txBox="1"/>
          <p:nvPr/>
        </p:nvSpPr>
        <p:spPr>
          <a:xfrm>
            <a:off x="7339481" y="5797814"/>
            <a:ext cx="9957919" cy="1792029"/>
          </a:xfrm>
          <a:prstGeom prst="rect">
            <a:avLst/>
          </a:prstGeom>
        </p:spPr>
        <p:txBody>
          <a:bodyPr wrap="square" lIns="0" tIns="0" rIns="0" bIns="0" rtlCol="0" anchor="t">
            <a:spAutoFit/>
          </a:bodyPr>
          <a:lstStyle/>
          <a:p>
            <a:pPr algn="l">
              <a:lnSpc>
                <a:spcPts val="4759"/>
              </a:lnSpc>
            </a:pPr>
            <a:r>
              <a:rPr lang="en-US" sz="3399">
                <a:solidFill>
                  <a:srgbClr val="FFFFFF"/>
                </a:solidFill>
                <a:latin typeface="Arial" panose="020B0604020202020204" pitchFamily="34" charset="0"/>
                <a:ea typeface="DIN Next LT Pro 2"/>
                <a:cs typeface="Arial" panose="020B0604020202020204" pitchFamily="34" charset="0"/>
                <a:sym typeface="DIN Next LT Pro 2"/>
              </a:rPr>
              <a:t>Whatever you love and whichever path you choose, you can succeed in a digital career</a:t>
            </a:r>
          </a:p>
          <a:p>
            <a:pPr algn="l">
              <a:lnSpc>
                <a:spcPts val="4759"/>
              </a:lnSpc>
            </a:pPr>
            <a:endParaRPr lang="en-US" sz="3399">
              <a:solidFill>
                <a:srgbClr val="FFFFFF"/>
              </a:solidFill>
              <a:latin typeface="Arial" panose="020B0604020202020204" pitchFamily="34" charset="0"/>
              <a:ea typeface="DIN Next LT Pro 2"/>
              <a:cs typeface="Arial" panose="020B0604020202020204" pitchFamily="34" charset="0"/>
              <a:sym typeface="DIN Next LT Pro 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5235"/>
            <a:ext cx="9769415"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7891"/>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grpSp>
        <p:nvGrpSpPr>
          <p:cNvPr id="4" name="Group 4"/>
          <p:cNvGrpSpPr/>
          <p:nvPr/>
        </p:nvGrpSpPr>
        <p:grpSpPr>
          <a:xfrm>
            <a:off x="1028700" y="4681532"/>
            <a:ext cx="4765102" cy="1247232"/>
            <a:chOff x="0" y="0"/>
            <a:chExt cx="1585762" cy="415062"/>
          </a:xfrm>
        </p:grpSpPr>
        <p:sp>
          <p:nvSpPr>
            <p:cNvPr id="5" name="Freeform 5"/>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6" name="TextBox 6"/>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7" name="Group 7"/>
          <p:cNvGrpSpPr/>
          <p:nvPr/>
        </p:nvGrpSpPr>
        <p:grpSpPr>
          <a:xfrm>
            <a:off x="1028700" y="4681532"/>
            <a:ext cx="1277318" cy="1247232"/>
            <a:chOff x="0" y="0"/>
            <a:chExt cx="336413" cy="328489"/>
          </a:xfrm>
        </p:grpSpPr>
        <p:sp>
          <p:nvSpPr>
            <p:cNvPr id="8" name="Freeform 8"/>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9" name="TextBox 9"/>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0" name="Group 10"/>
          <p:cNvGrpSpPr/>
          <p:nvPr/>
        </p:nvGrpSpPr>
        <p:grpSpPr>
          <a:xfrm>
            <a:off x="7386864" y="4681532"/>
            <a:ext cx="4765102" cy="1247232"/>
            <a:chOff x="0" y="0"/>
            <a:chExt cx="1585762" cy="415062"/>
          </a:xfrm>
        </p:grpSpPr>
        <p:sp>
          <p:nvSpPr>
            <p:cNvPr id="11" name="Freeform 11"/>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 name="TextBox 12"/>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 name="Group 13"/>
          <p:cNvGrpSpPr/>
          <p:nvPr/>
        </p:nvGrpSpPr>
        <p:grpSpPr>
          <a:xfrm>
            <a:off x="7386864" y="4681532"/>
            <a:ext cx="1277318" cy="1247232"/>
            <a:chOff x="0" y="0"/>
            <a:chExt cx="336413" cy="328489"/>
          </a:xfrm>
        </p:grpSpPr>
        <p:sp>
          <p:nvSpPr>
            <p:cNvPr id="14" name="Freeform 1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 name="TextBox 1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 name="Group 16"/>
          <p:cNvGrpSpPr/>
          <p:nvPr/>
        </p:nvGrpSpPr>
        <p:grpSpPr>
          <a:xfrm>
            <a:off x="1028700" y="6366109"/>
            <a:ext cx="4765102" cy="1247232"/>
            <a:chOff x="0" y="0"/>
            <a:chExt cx="1585762" cy="415062"/>
          </a:xfrm>
        </p:grpSpPr>
        <p:sp>
          <p:nvSpPr>
            <p:cNvPr id="17" name="Freeform 17"/>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 name="TextBox 18"/>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 name="Group 19"/>
          <p:cNvGrpSpPr/>
          <p:nvPr/>
        </p:nvGrpSpPr>
        <p:grpSpPr>
          <a:xfrm>
            <a:off x="1028700" y="6366109"/>
            <a:ext cx="1277318" cy="1247232"/>
            <a:chOff x="0" y="0"/>
            <a:chExt cx="336413" cy="328489"/>
          </a:xfrm>
        </p:grpSpPr>
        <p:sp>
          <p:nvSpPr>
            <p:cNvPr id="20" name="Freeform 20"/>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 name="TextBox 21"/>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2" name="Group 22"/>
          <p:cNvGrpSpPr/>
          <p:nvPr/>
        </p:nvGrpSpPr>
        <p:grpSpPr>
          <a:xfrm>
            <a:off x="7386864" y="8099116"/>
            <a:ext cx="4765102" cy="1247232"/>
            <a:chOff x="0" y="0"/>
            <a:chExt cx="1585762" cy="415062"/>
          </a:xfrm>
        </p:grpSpPr>
        <p:sp>
          <p:nvSpPr>
            <p:cNvPr id="23" name="Freeform 23"/>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4" name="TextBox 24"/>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5" name="Group 25"/>
          <p:cNvGrpSpPr/>
          <p:nvPr/>
        </p:nvGrpSpPr>
        <p:grpSpPr>
          <a:xfrm>
            <a:off x="7386864" y="8099116"/>
            <a:ext cx="1277318" cy="1247232"/>
            <a:chOff x="0" y="0"/>
            <a:chExt cx="336413" cy="328489"/>
          </a:xfrm>
        </p:grpSpPr>
        <p:sp>
          <p:nvSpPr>
            <p:cNvPr id="26" name="Freeform 26"/>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7" name="TextBox 27"/>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8" name="Group 28"/>
          <p:cNvGrpSpPr/>
          <p:nvPr/>
        </p:nvGrpSpPr>
        <p:grpSpPr>
          <a:xfrm>
            <a:off x="1028700" y="8099116"/>
            <a:ext cx="4765102" cy="1247232"/>
            <a:chOff x="0" y="0"/>
            <a:chExt cx="1585762" cy="415062"/>
          </a:xfrm>
        </p:grpSpPr>
        <p:sp>
          <p:nvSpPr>
            <p:cNvPr id="29" name="Freeform 29"/>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30" name="TextBox 30"/>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31" name="Group 31"/>
          <p:cNvGrpSpPr/>
          <p:nvPr/>
        </p:nvGrpSpPr>
        <p:grpSpPr>
          <a:xfrm>
            <a:off x="1028700" y="8099116"/>
            <a:ext cx="1277318" cy="1247232"/>
            <a:chOff x="0" y="0"/>
            <a:chExt cx="336413" cy="328489"/>
          </a:xfrm>
        </p:grpSpPr>
        <p:sp>
          <p:nvSpPr>
            <p:cNvPr id="32" name="Freeform 32"/>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33" name="TextBox 33"/>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39" name="Group 39"/>
          <p:cNvGrpSpPr/>
          <p:nvPr/>
        </p:nvGrpSpPr>
        <p:grpSpPr>
          <a:xfrm>
            <a:off x="7386864" y="6396198"/>
            <a:ext cx="4765102" cy="1247232"/>
            <a:chOff x="0" y="0"/>
            <a:chExt cx="1585762" cy="415062"/>
          </a:xfrm>
        </p:grpSpPr>
        <p:sp>
          <p:nvSpPr>
            <p:cNvPr id="40" name="Freeform 40"/>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41" name="TextBox 41"/>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43" name="Group 43"/>
          <p:cNvGrpSpPr/>
          <p:nvPr/>
        </p:nvGrpSpPr>
        <p:grpSpPr>
          <a:xfrm>
            <a:off x="7386864" y="6396198"/>
            <a:ext cx="1277318" cy="1247232"/>
            <a:chOff x="0" y="0"/>
            <a:chExt cx="336413" cy="328489"/>
          </a:xfrm>
        </p:grpSpPr>
        <p:sp>
          <p:nvSpPr>
            <p:cNvPr id="44" name="Freeform 4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45" name="TextBox 4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47" name="TextBox 47"/>
          <p:cNvSpPr txBox="1"/>
          <p:nvPr/>
        </p:nvSpPr>
        <p:spPr>
          <a:xfrm>
            <a:off x="581177" y="1447878"/>
            <a:ext cx="8083005" cy="1519775"/>
          </a:xfrm>
          <a:prstGeom prst="rect">
            <a:avLst/>
          </a:prstGeom>
        </p:spPr>
        <p:txBody>
          <a:bodyPr lIns="0" tIns="0" rIns="0" bIns="0" rtlCol="0" anchor="t">
            <a:spAutoFit/>
          </a:bodyPr>
          <a:lstStyle/>
          <a:p>
            <a:pPr algn="l">
              <a:lnSpc>
                <a:spcPts val="6159"/>
              </a:lnSpc>
            </a:pPr>
            <a:r>
              <a:rPr lang="en-US" sz="4399">
                <a:solidFill>
                  <a:srgbClr val="030303"/>
                </a:solidFill>
                <a:latin typeface="Arial" panose="020B0604020202020204" pitchFamily="34" charset="0"/>
                <a:ea typeface="DIN Next LT Pro 1"/>
                <a:cs typeface="Arial" panose="020B0604020202020204" pitchFamily="34" charset="0"/>
                <a:sym typeface="DIN Next LT Pro 1"/>
              </a:rPr>
              <a:t>Soft skills are just as important as technical skills!</a:t>
            </a:r>
          </a:p>
        </p:txBody>
      </p:sp>
      <p:sp>
        <p:nvSpPr>
          <p:cNvPr id="48" name="TextBox 48"/>
          <p:cNvSpPr txBox="1"/>
          <p:nvPr/>
        </p:nvSpPr>
        <p:spPr>
          <a:xfrm>
            <a:off x="3200400" y="5044560"/>
            <a:ext cx="1553468"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Creativity</a:t>
            </a:r>
          </a:p>
        </p:txBody>
      </p:sp>
      <p:sp>
        <p:nvSpPr>
          <p:cNvPr id="49" name="TextBox 49"/>
          <p:cNvSpPr txBox="1"/>
          <p:nvPr/>
        </p:nvSpPr>
        <p:spPr>
          <a:xfrm>
            <a:off x="9089227" y="5044560"/>
            <a:ext cx="2820181" cy="479940"/>
          </a:xfrm>
          <a:prstGeom prst="rect">
            <a:avLst/>
          </a:prstGeom>
        </p:spPr>
        <p:txBody>
          <a:bodyPr wrap="square"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Communication</a:t>
            </a:r>
          </a:p>
        </p:txBody>
      </p:sp>
      <p:sp>
        <p:nvSpPr>
          <p:cNvPr id="50" name="TextBox 50"/>
          <p:cNvSpPr txBox="1"/>
          <p:nvPr/>
        </p:nvSpPr>
        <p:spPr>
          <a:xfrm>
            <a:off x="3124200" y="6720960"/>
            <a:ext cx="1734815"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Teamwork</a:t>
            </a:r>
          </a:p>
        </p:txBody>
      </p:sp>
      <p:sp>
        <p:nvSpPr>
          <p:cNvPr id="51" name="TextBox 51"/>
          <p:cNvSpPr txBox="1"/>
          <p:nvPr/>
        </p:nvSpPr>
        <p:spPr>
          <a:xfrm>
            <a:off x="8890132" y="8473560"/>
            <a:ext cx="3019276"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Analytical thinking</a:t>
            </a:r>
          </a:p>
        </p:txBody>
      </p:sp>
      <p:sp>
        <p:nvSpPr>
          <p:cNvPr id="52" name="TextBox 52"/>
          <p:cNvSpPr txBox="1"/>
          <p:nvPr/>
        </p:nvSpPr>
        <p:spPr>
          <a:xfrm>
            <a:off x="2688014" y="8473560"/>
            <a:ext cx="2707184" cy="479940"/>
          </a:xfrm>
          <a:prstGeom prst="rect">
            <a:avLst/>
          </a:prstGeom>
        </p:spPr>
        <p:txBody>
          <a:bodyPr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Problem-solving</a:t>
            </a:r>
          </a:p>
        </p:txBody>
      </p:sp>
      <p:sp>
        <p:nvSpPr>
          <p:cNvPr id="53" name="TextBox 53"/>
          <p:cNvSpPr txBox="1"/>
          <p:nvPr/>
        </p:nvSpPr>
        <p:spPr>
          <a:xfrm>
            <a:off x="8781873" y="6743700"/>
            <a:ext cx="3267080" cy="479940"/>
          </a:xfrm>
          <a:prstGeom prst="rect">
            <a:avLst/>
          </a:prstGeom>
        </p:spPr>
        <p:txBody>
          <a:bodyPr wrap="square" lIns="0" tIns="0" rIns="0" bIns="0" rtlCol="0" anchor="t">
            <a:spAutoFit/>
          </a:bodyPr>
          <a:lstStyle/>
          <a:p>
            <a:pPr algn="ctr">
              <a:lnSpc>
                <a:spcPts val="4105"/>
              </a:lnSpc>
            </a:pPr>
            <a:r>
              <a:rPr lang="en-US" sz="2932">
                <a:solidFill>
                  <a:srgbClr val="030303"/>
                </a:solidFill>
                <a:latin typeface="Arial" panose="020B0604020202020204" pitchFamily="34" charset="0"/>
                <a:ea typeface="DIN Next LT Pro 3"/>
                <a:cs typeface="Arial" panose="020B0604020202020204" pitchFamily="34" charset="0"/>
                <a:sym typeface="DIN Next LT Pro 3"/>
              </a:rPr>
              <a:t>Time management</a:t>
            </a:r>
          </a:p>
        </p:txBody>
      </p:sp>
      <p:pic>
        <p:nvPicPr>
          <p:cNvPr id="55" name="Picture 54" descr="A person with a light bulb&#10;&#10;Description automatically generated">
            <a:extLst>
              <a:ext uri="{FF2B5EF4-FFF2-40B4-BE49-F238E27FC236}">
                <a16:creationId xmlns:a16="http://schemas.microsoft.com/office/drawing/2014/main" id="{9525E898-3945-F678-AE5B-BE4FACE744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72374" y="8168550"/>
            <a:ext cx="1116801" cy="1116801"/>
          </a:xfrm>
          <a:prstGeom prst="rect">
            <a:avLst/>
          </a:prstGeom>
        </p:spPr>
      </p:pic>
      <p:pic>
        <p:nvPicPr>
          <p:cNvPr id="57" name="Picture 56" descr="A black and white image of a person pointing at a white board&#10;&#10;Description automatically generated">
            <a:extLst>
              <a:ext uri="{FF2B5EF4-FFF2-40B4-BE49-F238E27FC236}">
                <a16:creationId xmlns:a16="http://schemas.microsoft.com/office/drawing/2014/main" id="{7A887A65-6740-6D3A-90C2-9157CC8D38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6601" y="8159919"/>
            <a:ext cx="1125625" cy="1125625"/>
          </a:xfrm>
          <a:prstGeom prst="rect">
            <a:avLst/>
          </a:prstGeom>
        </p:spPr>
      </p:pic>
      <p:pic>
        <p:nvPicPr>
          <p:cNvPr id="59" name="Picture 58" descr="A group of people with bubbles&#10;&#10;Description automatically generated">
            <a:extLst>
              <a:ext uri="{FF2B5EF4-FFF2-40B4-BE49-F238E27FC236}">
                <a16:creationId xmlns:a16="http://schemas.microsoft.com/office/drawing/2014/main" id="{10D22C94-727D-C3F8-CD65-40F4DB526A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2636" y="6426750"/>
            <a:ext cx="1149446" cy="1149446"/>
          </a:xfrm>
          <a:prstGeom prst="rect">
            <a:avLst/>
          </a:prstGeom>
        </p:spPr>
      </p:pic>
      <p:pic>
        <p:nvPicPr>
          <p:cNvPr id="69" name="Picture 68" descr="A group of white speech bubbles&#10;&#10;Description automatically generated">
            <a:extLst>
              <a:ext uri="{FF2B5EF4-FFF2-40B4-BE49-F238E27FC236}">
                <a16:creationId xmlns:a16="http://schemas.microsoft.com/office/drawing/2014/main" id="{969B6C42-91AD-5E02-E5A1-E12533A1A3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27777" y="4750256"/>
            <a:ext cx="1156185" cy="1156185"/>
          </a:xfrm>
          <a:prstGeom prst="rect">
            <a:avLst/>
          </a:prstGeom>
        </p:spPr>
      </p:pic>
      <p:pic>
        <p:nvPicPr>
          <p:cNvPr id="71" name="Picture 70" descr="A light bulb with rays of light coming out of it&#10;&#10;Description automatically generated">
            <a:extLst>
              <a:ext uri="{FF2B5EF4-FFF2-40B4-BE49-F238E27FC236}">
                <a16:creationId xmlns:a16="http://schemas.microsoft.com/office/drawing/2014/main" id="{CF9DE722-4D89-EBF5-AB28-D4C084B2E1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4652" y="4711646"/>
            <a:ext cx="1133862" cy="1133862"/>
          </a:xfrm>
          <a:prstGeom prst="rect">
            <a:avLst/>
          </a:prstGeom>
        </p:spPr>
      </p:pic>
      <p:pic>
        <p:nvPicPr>
          <p:cNvPr id="81" name="Picture 80" descr="A black and white clipboard and clock&#10;&#10;Description automatically generated">
            <a:extLst>
              <a:ext uri="{FF2B5EF4-FFF2-40B4-BE49-F238E27FC236}">
                <a16:creationId xmlns:a16="http://schemas.microsoft.com/office/drawing/2014/main" id="{F4CBA208-01B9-59B2-164F-3405A011585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97530" y="6426750"/>
            <a:ext cx="1216680" cy="1216680"/>
          </a:xfrm>
          <a:prstGeom prst="rect">
            <a:avLst/>
          </a:prstGeom>
        </p:spPr>
      </p:pic>
      <p:pic>
        <p:nvPicPr>
          <p:cNvPr id="35" name="Picture 34" descr="A person holding a folder&#10;&#10;Description automatically generated">
            <a:extLst>
              <a:ext uri="{FF2B5EF4-FFF2-40B4-BE49-F238E27FC236}">
                <a16:creationId xmlns:a16="http://schemas.microsoft.com/office/drawing/2014/main" id="{483A974E-4B8F-A35B-7495-BFE05085D68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flipH="1">
            <a:off x="11582400" y="-342900"/>
            <a:ext cx="6705600" cy="1062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123" name="Group 2">
            <a:extLst>
              <a:ext uri="{FF2B5EF4-FFF2-40B4-BE49-F238E27FC236}">
                <a16:creationId xmlns:a16="http://schemas.microsoft.com/office/drawing/2014/main" id="{889CB912-06A2-4EB5-D6D5-69F0B22FFAD7}"/>
              </a:ext>
            </a:extLst>
          </p:cNvPr>
          <p:cNvGrpSpPr/>
          <p:nvPr/>
        </p:nvGrpSpPr>
        <p:grpSpPr>
          <a:xfrm>
            <a:off x="1037325" y="711008"/>
            <a:ext cx="4765102" cy="1247232"/>
            <a:chOff x="0" y="0"/>
            <a:chExt cx="1585762" cy="415062"/>
          </a:xfrm>
        </p:grpSpPr>
        <p:sp>
          <p:nvSpPr>
            <p:cNvPr id="124" name="Freeform 3">
              <a:extLst>
                <a:ext uri="{FF2B5EF4-FFF2-40B4-BE49-F238E27FC236}">
                  <a16:creationId xmlns:a16="http://schemas.microsoft.com/office/drawing/2014/main" id="{6E04C237-D25B-27F1-7415-B3B98D8DEAD7}"/>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5" name="TextBox 4">
              <a:extLst>
                <a:ext uri="{FF2B5EF4-FFF2-40B4-BE49-F238E27FC236}">
                  <a16:creationId xmlns:a16="http://schemas.microsoft.com/office/drawing/2014/main" id="{F1AC005A-26EC-820F-F54B-040143C05B8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26" name="Group 5">
            <a:extLst>
              <a:ext uri="{FF2B5EF4-FFF2-40B4-BE49-F238E27FC236}">
                <a16:creationId xmlns:a16="http://schemas.microsoft.com/office/drawing/2014/main" id="{CAE2E56E-3109-57B1-EAA0-E4D486CBF215}"/>
              </a:ext>
            </a:extLst>
          </p:cNvPr>
          <p:cNvGrpSpPr/>
          <p:nvPr/>
        </p:nvGrpSpPr>
        <p:grpSpPr>
          <a:xfrm>
            <a:off x="1028700" y="729091"/>
            <a:ext cx="1277318" cy="1247232"/>
            <a:chOff x="0" y="0"/>
            <a:chExt cx="336413" cy="328489"/>
          </a:xfrm>
        </p:grpSpPr>
        <p:sp>
          <p:nvSpPr>
            <p:cNvPr id="127" name="Freeform 6">
              <a:extLst>
                <a:ext uri="{FF2B5EF4-FFF2-40B4-BE49-F238E27FC236}">
                  <a16:creationId xmlns:a16="http://schemas.microsoft.com/office/drawing/2014/main" id="{FED547C3-96D2-5939-88EE-F7A53EDA8E53}"/>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28" name="TextBox 7">
              <a:extLst>
                <a:ext uri="{FF2B5EF4-FFF2-40B4-BE49-F238E27FC236}">
                  <a16:creationId xmlns:a16="http://schemas.microsoft.com/office/drawing/2014/main" id="{6D6647DF-D19C-0D30-F055-1CC85E91647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129" name="Freeform 8">
            <a:extLst>
              <a:ext uri="{FF2B5EF4-FFF2-40B4-BE49-F238E27FC236}">
                <a16:creationId xmlns:a16="http://schemas.microsoft.com/office/drawing/2014/main" id="{567A0966-5B03-B101-DF2E-776E9C44E6D2}"/>
              </a:ext>
            </a:extLst>
          </p:cNvPr>
          <p:cNvSpPr/>
          <p:nvPr/>
        </p:nvSpPr>
        <p:spPr>
          <a:xfrm>
            <a:off x="1261471" y="984619"/>
            <a:ext cx="830825" cy="736174"/>
          </a:xfrm>
          <a:custGeom>
            <a:avLst/>
            <a:gdLst/>
            <a:ahLst/>
            <a:cxnLst/>
            <a:rect l="l" t="t" r="r" b="b"/>
            <a:pathLst>
              <a:path w="830825" h="736174">
                <a:moveTo>
                  <a:pt x="0" y="0"/>
                </a:moveTo>
                <a:lnTo>
                  <a:pt x="830826" y="0"/>
                </a:lnTo>
                <a:lnTo>
                  <a:pt x="830826" y="736175"/>
                </a:lnTo>
                <a:lnTo>
                  <a:pt x="0" y="736175"/>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GB"/>
          </a:p>
        </p:txBody>
      </p:sp>
      <p:grpSp>
        <p:nvGrpSpPr>
          <p:cNvPr id="130" name="Group 9">
            <a:extLst>
              <a:ext uri="{FF2B5EF4-FFF2-40B4-BE49-F238E27FC236}">
                <a16:creationId xmlns:a16="http://schemas.microsoft.com/office/drawing/2014/main" id="{20FCE916-0888-6FFF-1F27-7BF65759387C}"/>
              </a:ext>
            </a:extLst>
          </p:cNvPr>
          <p:cNvGrpSpPr/>
          <p:nvPr/>
        </p:nvGrpSpPr>
        <p:grpSpPr>
          <a:xfrm>
            <a:off x="1028700" y="3641288"/>
            <a:ext cx="4765102" cy="1247232"/>
            <a:chOff x="0" y="0"/>
            <a:chExt cx="1585762" cy="415062"/>
          </a:xfrm>
        </p:grpSpPr>
        <p:sp>
          <p:nvSpPr>
            <p:cNvPr id="131" name="Freeform 10">
              <a:extLst>
                <a:ext uri="{FF2B5EF4-FFF2-40B4-BE49-F238E27FC236}">
                  <a16:creationId xmlns:a16="http://schemas.microsoft.com/office/drawing/2014/main" id="{104E9394-EF37-490F-84FD-0CE5EAF6B7FE}"/>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2" name="TextBox 11">
              <a:extLst>
                <a:ext uri="{FF2B5EF4-FFF2-40B4-BE49-F238E27FC236}">
                  <a16:creationId xmlns:a16="http://schemas.microsoft.com/office/drawing/2014/main" id="{D2D93064-D4C6-1CEA-C6F6-77B16D1576A9}"/>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3" name="Group 12">
            <a:extLst>
              <a:ext uri="{FF2B5EF4-FFF2-40B4-BE49-F238E27FC236}">
                <a16:creationId xmlns:a16="http://schemas.microsoft.com/office/drawing/2014/main" id="{C1E13EB0-4C03-CFBD-D61A-4CE9D65CB378}"/>
              </a:ext>
            </a:extLst>
          </p:cNvPr>
          <p:cNvGrpSpPr/>
          <p:nvPr/>
        </p:nvGrpSpPr>
        <p:grpSpPr>
          <a:xfrm>
            <a:off x="1028700" y="3641288"/>
            <a:ext cx="1277318" cy="1247232"/>
            <a:chOff x="0" y="0"/>
            <a:chExt cx="336413" cy="328489"/>
          </a:xfrm>
        </p:grpSpPr>
        <p:sp>
          <p:nvSpPr>
            <p:cNvPr id="134" name="Freeform 13">
              <a:extLst>
                <a:ext uri="{FF2B5EF4-FFF2-40B4-BE49-F238E27FC236}">
                  <a16:creationId xmlns:a16="http://schemas.microsoft.com/office/drawing/2014/main" id="{9BE40381-8947-DC08-B71E-FAFCD9890BE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35" name="TextBox 14">
              <a:extLst>
                <a:ext uri="{FF2B5EF4-FFF2-40B4-BE49-F238E27FC236}">
                  <a16:creationId xmlns:a16="http://schemas.microsoft.com/office/drawing/2014/main" id="{B0E6DDD1-C121-D059-587A-09B0C8A6DD18}"/>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37" name="Group 16">
            <a:extLst>
              <a:ext uri="{FF2B5EF4-FFF2-40B4-BE49-F238E27FC236}">
                <a16:creationId xmlns:a16="http://schemas.microsoft.com/office/drawing/2014/main" id="{6BE8A0B9-B976-5263-CD22-EB6B112408EB}"/>
              </a:ext>
            </a:extLst>
          </p:cNvPr>
          <p:cNvGrpSpPr/>
          <p:nvPr/>
        </p:nvGrpSpPr>
        <p:grpSpPr>
          <a:xfrm>
            <a:off x="1028700" y="2184507"/>
            <a:ext cx="4765102" cy="1247232"/>
            <a:chOff x="0" y="0"/>
            <a:chExt cx="1585762" cy="415062"/>
          </a:xfrm>
        </p:grpSpPr>
        <p:sp>
          <p:nvSpPr>
            <p:cNvPr id="138" name="Freeform 17">
              <a:extLst>
                <a:ext uri="{FF2B5EF4-FFF2-40B4-BE49-F238E27FC236}">
                  <a16:creationId xmlns:a16="http://schemas.microsoft.com/office/drawing/2014/main" id="{787CA0E4-DF4C-9399-4AB7-A28EB2A79CD6}"/>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9" name="TextBox 18">
              <a:extLst>
                <a:ext uri="{FF2B5EF4-FFF2-40B4-BE49-F238E27FC236}">
                  <a16:creationId xmlns:a16="http://schemas.microsoft.com/office/drawing/2014/main" id="{220AEA35-B925-37AD-5A36-33EF28B180A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0" name="Group 19">
            <a:extLst>
              <a:ext uri="{FF2B5EF4-FFF2-40B4-BE49-F238E27FC236}">
                <a16:creationId xmlns:a16="http://schemas.microsoft.com/office/drawing/2014/main" id="{AA76C8A2-CE63-88F0-780A-B1DBDAC46378}"/>
              </a:ext>
            </a:extLst>
          </p:cNvPr>
          <p:cNvGrpSpPr/>
          <p:nvPr/>
        </p:nvGrpSpPr>
        <p:grpSpPr>
          <a:xfrm>
            <a:off x="1028700" y="2184507"/>
            <a:ext cx="1277318" cy="1247232"/>
            <a:chOff x="0" y="0"/>
            <a:chExt cx="336413" cy="328489"/>
          </a:xfrm>
        </p:grpSpPr>
        <p:sp>
          <p:nvSpPr>
            <p:cNvPr id="141" name="Freeform 20">
              <a:extLst>
                <a:ext uri="{FF2B5EF4-FFF2-40B4-BE49-F238E27FC236}">
                  <a16:creationId xmlns:a16="http://schemas.microsoft.com/office/drawing/2014/main" id="{537A2CDD-B78D-5D48-BC75-AB39C16B5EE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2" name="TextBox 21">
              <a:extLst>
                <a:ext uri="{FF2B5EF4-FFF2-40B4-BE49-F238E27FC236}">
                  <a16:creationId xmlns:a16="http://schemas.microsoft.com/office/drawing/2014/main" id="{7794F75D-9A61-2B68-0672-EC3E75F05D5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44" name="Group 23">
            <a:extLst>
              <a:ext uri="{FF2B5EF4-FFF2-40B4-BE49-F238E27FC236}">
                <a16:creationId xmlns:a16="http://schemas.microsoft.com/office/drawing/2014/main" id="{E53D8EA4-E488-FA2E-1064-32A1AF17CA08}"/>
              </a:ext>
            </a:extLst>
          </p:cNvPr>
          <p:cNvGrpSpPr/>
          <p:nvPr/>
        </p:nvGrpSpPr>
        <p:grpSpPr>
          <a:xfrm>
            <a:off x="6761449" y="729091"/>
            <a:ext cx="4765102" cy="1247232"/>
            <a:chOff x="0" y="0"/>
            <a:chExt cx="1585762" cy="415062"/>
          </a:xfrm>
        </p:grpSpPr>
        <p:sp>
          <p:nvSpPr>
            <p:cNvPr id="145" name="Freeform 24">
              <a:extLst>
                <a:ext uri="{FF2B5EF4-FFF2-40B4-BE49-F238E27FC236}">
                  <a16:creationId xmlns:a16="http://schemas.microsoft.com/office/drawing/2014/main" id="{3E0F527E-9871-DCE7-2758-BC2CEB91B2DF}"/>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46" name="TextBox 25">
              <a:extLst>
                <a:ext uri="{FF2B5EF4-FFF2-40B4-BE49-F238E27FC236}">
                  <a16:creationId xmlns:a16="http://schemas.microsoft.com/office/drawing/2014/main" id="{EB67A3A2-ACCA-30A9-BA9D-2A75C2F2ED44}"/>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7" name="Group 26">
            <a:extLst>
              <a:ext uri="{FF2B5EF4-FFF2-40B4-BE49-F238E27FC236}">
                <a16:creationId xmlns:a16="http://schemas.microsoft.com/office/drawing/2014/main" id="{09882120-1DF1-D64B-D5B0-B83FDDF449D5}"/>
              </a:ext>
            </a:extLst>
          </p:cNvPr>
          <p:cNvGrpSpPr/>
          <p:nvPr/>
        </p:nvGrpSpPr>
        <p:grpSpPr>
          <a:xfrm>
            <a:off x="6761449" y="729091"/>
            <a:ext cx="1277318" cy="1247232"/>
            <a:chOff x="0" y="0"/>
            <a:chExt cx="336413" cy="328489"/>
          </a:xfrm>
        </p:grpSpPr>
        <p:sp>
          <p:nvSpPr>
            <p:cNvPr id="148" name="Freeform 27">
              <a:extLst>
                <a:ext uri="{FF2B5EF4-FFF2-40B4-BE49-F238E27FC236}">
                  <a16:creationId xmlns:a16="http://schemas.microsoft.com/office/drawing/2014/main" id="{BFECE879-BAD5-123E-0752-F76FBF12425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9" name="TextBox 28">
              <a:extLst>
                <a:ext uri="{FF2B5EF4-FFF2-40B4-BE49-F238E27FC236}">
                  <a16:creationId xmlns:a16="http://schemas.microsoft.com/office/drawing/2014/main" id="{38703306-4298-E825-D2C5-A12EB0ED13F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1" name="Group 30">
            <a:extLst>
              <a:ext uri="{FF2B5EF4-FFF2-40B4-BE49-F238E27FC236}">
                <a16:creationId xmlns:a16="http://schemas.microsoft.com/office/drawing/2014/main" id="{0B816CC6-09E2-A708-2AC0-1826CD5285D2}"/>
              </a:ext>
            </a:extLst>
          </p:cNvPr>
          <p:cNvGrpSpPr/>
          <p:nvPr/>
        </p:nvGrpSpPr>
        <p:grpSpPr>
          <a:xfrm>
            <a:off x="6761449" y="2184507"/>
            <a:ext cx="4765102" cy="1247232"/>
            <a:chOff x="0" y="0"/>
            <a:chExt cx="1585762" cy="415062"/>
          </a:xfrm>
        </p:grpSpPr>
        <p:sp>
          <p:nvSpPr>
            <p:cNvPr id="152" name="Freeform 31">
              <a:extLst>
                <a:ext uri="{FF2B5EF4-FFF2-40B4-BE49-F238E27FC236}">
                  <a16:creationId xmlns:a16="http://schemas.microsoft.com/office/drawing/2014/main" id="{5A999DE5-6066-65F0-82F1-977F4518DE3A}"/>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53" name="TextBox 32">
              <a:extLst>
                <a:ext uri="{FF2B5EF4-FFF2-40B4-BE49-F238E27FC236}">
                  <a16:creationId xmlns:a16="http://schemas.microsoft.com/office/drawing/2014/main" id="{E488A6CD-330F-9EDE-84CA-51C6FED9BCA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54" name="Group 33">
            <a:extLst>
              <a:ext uri="{FF2B5EF4-FFF2-40B4-BE49-F238E27FC236}">
                <a16:creationId xmlns:a16="http://schemas.microsoft.com/office/drawing/2014/main" id="{EEDA4EE6-EB19-7F4B-8F99-F9B955B0ABC7}"/>
              </a:ext>
            </a:extLst>
          </p:cNvPr>
          <p:cNvGrpSpPr/>
          <p:nvPr/>
        </p:nvGrpSpPr>
        <p:grpSpPr>
          <a:xfrm>
            <a:off x="6761449" y="2184507"/>
            <a:ext cx="1277318" cy="1247232"/>
            <a:chOff x="0" y="0"/>
            <a:chExt cx="336413" cy="328489"/>
          </a:xfrm>
        </p:grpSpPr>
        <p:sp>
          <p:nvSpPr>
            <p:cNvPr id="155" name="Freeform 34">
              <a:extLst>
                <a:ext uri="{FF2B5EF4-FFF2-40B4-BE49-F238E27FC236}">
                  <a16:creationId xmlns:a16="http://schemas.microsoft.com/office/drawing/2014/main" id="{35DB7C8A-0371-BA0A-C311-8D8439F5055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6" name="TextBox 35">
              <a:extLst>
                <a:ext uri="{FF2B5EF4-FFF2-40B4-BE49-F238E27FC236}">
                  <a16:creationId xmlns:a16="http://schemas.microsoft.com/office/drawing/2014/main" id="{16A2248A-D9DC-BD5C-F170-542C765E1AB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7" name="Group 36">
            <a:extLst>
              <a:ext uri="{FF2B5EF4-FFF2-40B4-BE49-F238E27FC236}">
                <a16:creationId xmlns:a16="http://schemas.microsoft.com/office/drawing/2014/main" id="{6E4ED4AA-59D0-329E-5123-C02CE1EA1BD8}"/>
              </a:ext>
            </a:extLst>
          </p:cNvPr>
          <p:cNvGrpSpPr/>
          <p:nvPr/>
        </p:nvGrpSpPr>
        <p:grpSpPr>
          <a:xfrm>
            <a:off x="6761449" y="3641288"/>
            <a:ext cx="4765102" cy="1247232"/>
            <a:chOff x="0" y="0"/>
            <a:chExt cx="1585762" cy="415062"/>
          </a:xfrm>
        </p:grpSpPr>
        <p:sp>
          <p:nvSpPr>
            <p:cNvPr id="158" name="Freeform 37">
              <a:extLst>
                <a:ext uri="{FF2B5EF4-FFF2-40B4-BE49-F238E27FC236}">
                  <a16:creationId xmlns:a16="http://schemas.microsoft.com/office/drawing/2014/main" id="{E7884F6D-FF89-B687-1965-01E0FABE41B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59" name="TextBox 38">
              <a:extLst>
                <a:ext uri="{FF2B5EF4-FFF2-40B4-BE49-F238E27FC236}">
                  <a16:creationId xmlns:a16="http://schemas.microsoft.com/office/drawing/2014/main" id="{0379029C-D50A-199F-8304-FD2262F6CEA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0" name="Group 39">
            <a:extLst>
              <a:ext uri="{FF2B5EF4-FFF2-40B4-BE49-F238E27FC236}">
                <a16:creationId xmlns:a16="http://schemas.microsoft.com/office/drawing/2014/main" id="{5161B5CE-7C47-0DFB-8F8F-A70A3B61C3CB}"/>
              </a:ext>
            </a:extLst>
          </p:cNvPr>
          <p:cNvGrpSpPr/>
          <p:nvPr/>
        </p:nvGrpSpPr>
        <p:grpSpPr>
          <a:xfrm>
            <a:off x="6761449" y="3641288"/>
            <a:ext cx="1277318" cy="1247232"/>
            <a:chOff x="0" y="0"/>
            <a:chExt cx="336413" cy="328489"/>
          </a:xfrm>
        </p:grpSpPr>
        <p:sp>
          <p:nvSpPr>
            <p:cNvPr id="161" name="Freeform 40">
              <a:extLst>
                <a:ext uri="{FF2B5EF4-FFF2-40B4-BE49-F238E27FC236}">
                  <a16:creationId xmlns:a16="http://schemas.microsoft.com/office/drawing/2014/main" id="{923ADD6C-53DB-2E09-F83D-4011536AE33B}"/>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62" name="TextBox 41">
              <a:extLst>
                <a:ext uri="{FF2B5EF4-FFF2-40B4-BE49-F238E27FC236}">
                  <a16:creationId xmlns:a16="http://schemas.microsoft.com/office/drawing/2014/main" id="{364042A3-B7E7-5D9F-6585-221DD2E320F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3" name="Group 42">
            <a:extLst>
              <a:ext uri="{FF2B5EF4-FFF2-40B4-BE49-F238E27FC236}">
                <a16:creationId xmlns:a16="http://schemas.microsoft.com/office/drawing/2014/main" id="{DBB31047-A4B3-740F-4CA5-45D348493A06}"/>
              </a:ext>
            </a:extLst>
          </p:cNvPr>
          <p:cNvGrpSpPr/>
          <p:nvPr/>
        </p:nvGrpSpPr>
        <p:grpSpPr>
          <a:xfrm>
            <a:off x="6761449" y="5098070"/>
            <a:ext cx="4765102" cy="1247232"/>
            <a:chOff x="0" y="0"/>
            <a:chExt cx="1585762" cy="415062"/>
          </a:xfrm>
        </p:grpSpPr>
        <p:sp>
          <p:nvSpPr>
            <p:cNvPr id="164" name="Freeform 43">
              <a:extLst>
                <a:ext uri="{FF2B5EF4-FFF2-40B4-BE49-F238E27FC236}">
                  <a16:creationId xmlns:a16="http://schemas.microsoft.com/office/drawing/2014/main" id="{05401C8A-C961-E18E-564D-198F85FAF8E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65" name="TextBox 44">
              <a:extLst>
                <a:ext uri="{FF2B5EF4-FFF2-40B4-BE49-F238E27FC236}">
                  <a16:creationId xmlns:a16="http://schemas.microsoft.com/office/drawing/2014/main" id="{D1D1EAE4-750C-9436-C4E1-EC0883D427DA}"/>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6" name="Group 45">
            <a:extLst>
              <a:ext uri="{FF2B5EF4-FFF2-40B4-BE49-F238E27FC236}">
                <a16:creationId xmlns:a16="http://schemas.microsoft.com/office/drawing/2014/main" id="{EE91E77E-7FA8-FA4F-C5BC-433D758D85CA}"/>
              </a:ext>
            </a:extLst>
          </p:cNvPr>
          <p:cNvGrpSpPr/>
          <p:nvPr/>
        </p:nvGrpSpPr>
        <p:grpSpPr>
          <a:xfrm>
            <a:off x="6761449" y="5093835"/>
            <a:ext cx="1277318" cy="1268865"/>
            <a:chOff x="0" y="0"/>
            <a:chExt cx="336413" cy="300894"/>
          </a:xfrm>
        </p:grpSpPr>
        <p:sp>
          <p:nvSpPr>
            <p:cNvPr id="167" name="Freeform 46">
              <a:extLst>
                <a:ext uri="{FF2B5EF4-FFF2-40B4-BE49-F238E27FC236}">
                  <a16:creationId xmlns:a16="http://schemas.microsoft.com/office/drawing/2014/main" id="{7290ED74-882F-A2DB-5EF6-8DCD48EAD2DB}"/>
                </a:ext>
              </a:extLst>
            </p:cNvPr>
            <p:cNvSpPr/>
            <p:nvPr/>
          </p:nvSpPr>
          <p:spPr>
            <a:xfrm>
              <a:off x="0" y="0"/>
              <a:ext cx="336413" cy="300894"/>
            </a:xfrm>
            <a:custGeom>
              <a:avLst/>
              <a:gdLst/>
              <a:ahLst/>
              <a:cxnLst/>
              <a:rect l="l" t="t" r="r" b="b"/>
              <a:pathLst>
                <a:path w="336413" h="300894">
                  <a:moveTo>
                    <a:pt x="0" y="0"/>
                  </a:moveTo>
                  <a:lnTo>
                    <a:pt x="336413" y="0"/>
                  </a:lnTo>
                  <a:lnTo>
                    <a:pt x="336413" y="300894"/>
                  </a:lnTo>
                  <a:lnTo>
                    <a:pt x="0" y="300894"/>
                  </a:lnTo>
                  <a:close/>
                </a:path>
              </a:pathLst>
            </a:custGeom>
            <a:solidFill>
              <a:srgbClr val="BCCF00"/>
            </a:solidFill>
          </p:spPr>
          <p:txBody>
            <a:bodyPr/>
            <a:lstStyle/>
            <a:p>
              <a:endParaRPr lang="en-GB"/>
            </a:p>
          </p:txBody>
        </p:sp>
        <p:sp>
          <p:nvSpPr>
            <p:cNvPr id="168" name="TextBox 47">
              <a:extLst>
                <a:ext uri="{FF2B5EF4-FFF2-40B4-BE49-F238E27FC236}">
                  <a16:creationId xmlns:a16="http://schemas.microsoft.com/office/drawing/2014/main" id="{3E0E62B1-0F95-4660-3F31-22336FFB44CD}"/>
                </a:ext>
              </a:extLst>
            </p:cNvPr>
            <p:cNvSpPr txBox="1"/>
            <p:nvPr/>
          </p:nvSpPr>
          <p:spPr>
            <a:xfrm>
              <a:off x="0" y="-9525"/>
              <a:ext cx="336413" cy="310419"/>
            </a:xfrm>
            <a:prstGeom prst="rect">
              <a:avLst/>
            </a:prstGeom>
          </p:spPr>
          <p:txBody>
            <a:bodyPr lIns="50800" tIns="50800" rIns="50800" bIns="50800" rtlCol="0" anchor="ctr"/>
            <a:lstStyle/>
            <a:p>
              <a:pPr algn="ctr">
                <a:lnSpc>
                  <a:spcPts val="3120"/>
                </a:lnSpc>
              </a:pPr>
              <a:endParaRPr/>
            </a:p>
          </p:txBody>
        </p:sp>
      </p:grpSp>
      <p:grpSp>
        <p:nvGrpSpPr>
          <p:cNvPr id="169" name="Group 48">
            <a:extLst>
              <a:ext uri="{FF2B5EF4-FFF2-40B4-BE49-F238E27FC236}">
                <a16:creationId xmlns:a16="http://schemas.microsoft.com/office/drawing/2014/main" id="{D5A54577-788F-C99E-E18A-93FEB5C9FF8D}"/>
              </a:ext>
            </a:extLst>
          </p:cNvPr>
          <p:cNvGrpSpPr/>
          <p:nvPr/>
        </p:nvGrpSpPr>
        <p:grpSpPr>
          <a:xfrm>
            <a:off x="6761449" y="6653717"/>
            <a:ext cx="4765102" cy="1247232"/>
            <a:chOff x="0" y="0"/>
            <a:chExt cx="1585762" cy="415062"/>
          </a:xfrm>
        </p:grpSpPr>
        <p:sp>
          <p:nvSpPr>
            <p:cNvPr id="170" name="Freeform 49">
              <a:extLst>
                <a:ext uri="{FF2B5EF4-FFF2-40B4-BE49-F238E27FC236}">
                  <a16:creationId xmlns:a16="http://schemas.microsoft.com/office/drawing/2014/main" id="{5DEF3274-E156-7561-A877-36EAAA61BE5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1" name="TextBox 50">
              <a:extLst>
                <a:ext uri="{FF2B5EF4-FFF2-40B4-BE49-F238E27FC236}">
                  <a16:creationId xmlns:a16="http://schemas.microsoft.com/office/drawing/2014/main" id="{A8E0A907-80B4-2699-D167-1F8DC9FDE2F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2" name="Group 51">
            <a:extLst>
              <a:ext uri="{FF2B5EF4-FFF2-40B4-BE49-F238E27FC236}">
                <a16:creationId xmlns:a16="http://schemas.microsoft.com/office/drawing/2014/main" id="{DFB1487E-2FBF-601B-DD57-D8508FE7B3EB}"/>
              </a:ext>
            </a:extLst>
          </p:cNvPr>
          <p:cNvGrpSpPr/>
          <p:nvPr/>
        </p:nvGrpSpPr>
        <p:grpSpPr>
          <a:xfrm>
            <a:off x="6761449" y="6653717"/>
            <a:ext cx="1277318" cy="1247232"/>
            <a:chOff x="0" y="0"/>
            <a:chExt cx="336413" cy="328489"/>
          </a:xfrm>
        </p:grpSpPr>
        <p:sp>
          <p:nvSpPr>
            <p:cNvPr id="173" name="Freeform 52">
              <a:extLst>
                <a:ext uri="{FF2B5EF4-FFF2-40B4-BE49-F238E27FC236}">
                  <a16:creationId xmlns:a16="http://schemas.microsoft.com/office/drawing/2014/main" id="{CF096EB2-D890-09C2-5B6A-DB9473F0B40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74" name="TextBox 53">
              <a:extLst>
                <a:ext uri="{FF2B5EF4-FFF2-40B4-BE49-F238E27FC236}">
                  <a16:creationId xmlns:a16="http://schemas.microsoft.com/office/drawing/2014/main" id="{9AEEB10F-9843-73D5-C840-8FA9AD6A3AD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75" name="Group 54">
            <a:extLst>
              <a:ext uri="{FF2B5EF4-FFF2-40B4-BE49-F238E27FC236}">
                <a16:creationId xmlns:a16="http://schemas.microsoft.com/office/drawing/2014/main" id="{C46BA02A-8E8B-30C6-F436-808BCA3207F6}"/>
              </a:ext>
            </a:extLst>
          </p:cNvPr>
          <p:cNvGrpSpPr/>
          <p:nvPr/>
        </p:nvGrpSpPr>
        <p:grpSpPr>
          <a:xfrm>
            <a:off x="6761449" y="8110499"/>
            <a:ext cx="4765102" cy="1247232"/>
            <a:chOff x="0" y="0"/>
            <a:chExt cx="1585762" cy="415062"/>
          </a:xfrm>
        </p:grpSpPr>
        <p:sp>
          <p:nvSpPr>
            <p:cNvPr id="176" name="Freeform 55">
              <a:extLst>
                <a:ext uri="{FF2B5EF4-FFF2-40B4-BE49-F238E27FC236}">
                  <a16:creationId xmlns:a16="http://schemas.microsoft.com/office/drawing/2014/main" id="{36DBAE6B-16A3-57F5-75ED-305000DA2B5B}"/>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7" name="TextBox 56">
              <a:extLst>
                <a:ext uri="{FF2B5EF4-FFF2-40B4-BE49-F238E27FC236}">
                  <a16:creationId xmlns:a16="http://schemas.microsoft.com/office/drawing/2014/main" id="{3638B37E-192A-BF3B-3201-3F8E522A7B3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8" name="Group 57">
            <a:extLst>
              <a:ext uri="{FF2B5EF4-FFF2-40B4-BE49-F238E27FC236}">
                <a16:creationId xmlns:a16="http://schemas.microsoft.com/office/drawing/2014/main" id="{45C2EF9A-89E8-5984-C661-16F95384222E}"/>
              </a:ext>
            </a:extLst>
          </p:cNvPr>
          <p:cNvGrpSpPr/>
          <p:nvPr/>
        </p:nvGrpSpPr>
        <p:grpSpPr>
          <a:xfrm>
            <a:off x="6761449" y="8110499"/>
            <a:ext cx="1277318" cy="1247232"/>
            <a:chOff x="0" y="0"/>
            <a:chExt cx="336413" cy="328489"/>
          </a:xfrm>
        </p:grpSpPr>
        <p:sp>
          <p:nvSpPr>
            <p:cNvPr id="179" name="Freeform 58">
              <a:extLst>
                <a:ext uri="{FF2B5EF4-FFF2-40B4-BE49-F238E27FC236}">
                  <a16:creationId xmlns:a16="http://schemas.microsoft.com/office/drawing/2014/main" id="{657786CD-CA10-E7D3-F08B-18F23CF749F6}"/>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0" name="TextBox 59">
              <a:extLst>
                <a:ext uri="{FF2B5EF4-FFF2-40B4-BE49-F238E27FC236}">
                  <a16:creationId xmlns:a16="http://schemas.microsoft.com/office/drawing/2014/main" id="{E3059810-510F-DFFF-8081-1367C0918D4E}"/>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1" name="Group 60">
            <a:extLst>
              <a:ext uri="{FF2B5EF4-FFF2-40B4-BE49-F238E27FC236}">
                <a16:creationId xmlns:a16="http://schemas.microsoft.com/office/drawing/2014/main" id="{BFAD4FFA-79ED-3D9C-5615-30D6D8B61380}"/>
              </a:ext>
            </a:extLst>
          </p:cNvPr>
          <p:cNvGrpSpPr/>
          <p:nvPr/>
        </p:nvGrpSpPr>
        <p:grpSpPr>
          <a:xfrm>
            <a:off x="12494198" y="729091"/>
            <a:ext cx="4765102" cy="1247232"/>
            <a:chOff x="0" y="0"/>
            <a:chExt cx="1585762" cy="415062"/>
          </a:xfrm>
        </p:grpSpPr>
        <p:sp>
          <p:nvSpPr>
            <p:cNvPr id="182" name="Freeform 61">
              <a:extLst>
                <a:ext uri="{FF2B5EF4-FFF2-40B4-BE49-F238E27FC236}">
                  <a16:creationId xmlns:a16="http://schemas.microsoft.com/office/drawing/2014/main" id="{28941CB9-E684-1170-4D47-B2338B5D64D2}"/>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3" name="TextBox 62">
              <a:extLst>
                <a:ext uri="{FF2B5EF4-FFF2-40B4-BE49-F238E27FC236}">
                  <a16:creationId xmlns:a16="http://schemas.microsoft.com/office/drawing/2014/main" id="{46560B6C-1E5E-E3AF-61FE-706B81B0268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84" name="Group 63">
            <a:extLst>
              <a:ext uri="{FF2B5EF4-FFF2-40B4-BE49-F238E27FC236}">
                <a16:creationId xmlns:a16="http://schemas.microsoft.com/office/drawing/2014/main" id="{FFA7413A-E777-1DB6-6FE2-14475A7986BF}"/>
              </a:ext>
            </a:extLst>
          </p:cNvPr>
          <p:cNvGrpSpPr/>
          <p:nvPr/>
        </p:nvGrpSpPr>
        <p:grpSpPr>
          <a:xfrm>
            <a:off x="12494198" y="729091"/>
            <a:ext cx="1277318" cy="1247232"/>
            <a:chOff x="0" y="0"/>
            <a:chExt cx="336413" cy="328489"/>
          </a:xfrm>
        </p:grpSpPr>
        <p:sp>
          <p:nvSpPr>
            <p:cNvPr id="185" name="Freeform 64">
              <a:extLst>
                <a:ext uri="{FF2B5EF4-FFF2-40B4-BE49-F238E27FC236}">
                  <a16:creationId xmlns:a16="http://schemas.microsoft.com/office/drawing/2014/main" id="{9FBAD0E3-DE90-6BAE-82D7-B849CCA81AC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6" name="TextBox 65">
              <a:extLst>
                <a:ext uri="{FF2B5EF4-FFF2-40B4-BE49-F238E27FC236}">
                  <a16:creationId xmlns:a16="http://schemas.microsoft.com/office/drawing/2014/main" id="{5437412E-E56E-27F5-69B5-3A44926FB2AC}"/>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7" name="Group 66">
            <a:extLst>
              <a:ext uri="{FF2B5EF4-FFF2-40B4-BE49-F238E27FC236}">
                <a16:creationId xmlns:a16="http://schemas.microsoft.com/office/drawing/2014/main" id="{D3E048DF-D5FE-119B-4FE2-5E9E7A346FD0}"/>
              </a:ext>
            </a:extLst>
          </p:cNvPr>
          <p:cNvGrpSpPr/>
          <p:nvPr/>
        </p:nvGrpSpPr>
        <p:grpSpPr>
          <a:xfrm>
            <a:off x="12494198" y="2184507"/>
            <a:ext cx="4765102" cy="1247232"/>
            <a:chOff x="0" y="0"/>
            <a:chExt cx="1585762" cy="415062"/>
          </a:xfrm>
        </p:grpSpPr>
        <p:sp>
          <p:nvSpPr>
            <p:cNvPr id="188" name="Freeform 67">
              <a:extLst>
                <a:ext uri="{FF2B5EF4-FFF2-40B4-BE49-F238E27FC236}">
                  <a16:creationId xmlns:a16="http://schemas.microsoft.com/office/drawing/2014/main" id="{19043FF5-4832-54B7-1AB6-45F5D2B284AC}"/>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9" name="TextBox 68">
              <a:extLst>
                <a:ext uri="{FF2B5EF4-FFF2-40B4-BE49-F238E27FC236}">
                  <a16:creationId xmlns:a16="http://schemas.microsoft.com/office/drawing/2014/main" id="{D31CD7DF-3AAA-8DBC-9E53-5A4301862DE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0" name="Group 69">
            <a:extLst>
              <a:ext uri="{FF2B5EF4-FFF2-40B4-BE49-F238E27FC236}">
                <a16:creationId xmlns:a16="http://schemas.microsoft.com/office/drawing/2014/main" id="{A99EE03A-ACC2-F70D-B818-6116A09F29E9}"/>
              </a:ext>
            </a:extLst>
          </p:cNvPr>
          <p:cNvGrpSpPr/>
          <p:nvPr/>
        </p:nvGrpSpPr>
        <p:grpSpPr>
          <a:xfrm>
            <a:off x="12494198" y="2184507"/>
            <a:ext cx="1277318" cy="1247232"/>
            <a:chOff x="0" y="0"/>
            <a:chExt cx="336413" cy="328489"/>
          </a:xfrm>
        </p:grpSpPr>
        <p:sp>
          <p:nvSpPr>
            <p:cNvPr id="191" name="Freeform 70">
              <a:extLst>
                <a:ext uri="{FF2B5EF4-FFF2-40B4-BE49-F238E27FC236}">
                  <a16:creationId xmlns:a16="http://schemas.microsoft.com/office/drawing/2014/main" id="{4EDC30B7-BC2E-64B3-0237-5EFCEC8FFCA4}"/>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2" name="TextBox 71">
              <a:extLst>
                <a:ext uri="{FF2B5EF4-FFF2-40B4-BE49-F238E27FC236}">
                  <a16:creationId xmlns:a16="http://schemas.microsoft.com/office/drawing/2014/main" id="{E6EF6E3B-7C0C-63FE-01D5-BE20D25628C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3" name="Group 72">
            <a:extLst>
              <a:ext uri="{FF2B5EF4-FFF2-40B4-BE49-F238E27FC236}">
                <a16:creationId xmlns:a16="http://schemas.microsoft.com/office/drawing/2014/main" id="{2355CB0C-3AD4-6659-F0D1-22E4AE0420E6}"/>
              </a:ext>
            </a:extLst>
          </p:cNvPr>
          <p:cNvGrpSpPr/>
          <p:nvPr/>
        </p:nvGrpSpPr>
        <p:grpSpPr>
          <a:xfrm>
            <a:off x="12494198" y="3641288"/>
            <a:ext cx="4765102" cy="1247232"/>
            <a:chOff x="0" y="0"/>
            <a:chExt cx="1585762" cy="415062"/>
          </a:xfrm>
        </p:grpSpPr>
        <p:sp>
          <p:nvSpPr>
            <p:cNvPr id="194" name="Freeform 73">
              <a:extLst>
                <a:ext uri="{FF2B5EF4-FFF2-40B4-BE49-F238E27FC236}">
                  <a16:creationId xmlns:a16="http://schemas.microsoft.com/office/drawing/2014/main" id="{AE889DCE-32D4-7648-8832-2DC7D6ED2BA5}"/>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95" name="TextBox 74">
              <a:extLst>
                <a:ext uri="{FF2B5EF4-FFF2-40B4-BE49-F238E27FC236}">
                  <a16:creationId xmlns:a16="http://schemas.microsoft.com/office/drawing/2014/main" id="{660CDC89-4F1F-A5B4-C3E4-2FF324D6B3E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6" name="Group 75">
            <a:extLst>
              <a:ext uri="{FF2B5EF4-FFF2-40B4-BE49-F238E27FC236}">
                <a16:creationId xmlns:a16="http://schemas.microsoft.com/office/drawing/2014/main" id="{F969001F-864E-0CC8-EC1C-2B58961EDEC5}"/>
              </a:ext>
            </a:extLst>
          </p:cNvPr>
          <p:cNvGrpSpPr/>
          <p:nvPr/>
        </p:nvGrpSpPr>
        <p:grpSpPr>
          <a:xfrm>
            <a:off x="12494198" y="3641288"/>
            <a:ext cx="1277318" cy="1247232"/>
            <a:chOff x="0" y="0"/>
            <a:chExt cx="336413" cy="328489"/>
          </a:xfrm>
        </p:grpSpPr>
        <p:sp>
          <p:nvSpPr>
            <p:cNvPr id="197" name="Freeform 76">
              <a:extLst>
                <a:ext uri="{FF2B5EF4-FFF2-40B4-BE49-F238E27FC236}">
                  <a16:creationId xmlns:a16="http://schemas.microsoft.com/office/drawing/2014/main" id="{B0AE3043-0568-B905-6D78-B9EBE2BBD909}"/>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8" name="TextBox 77">
              <a:extLst>
                <a:ext uri="{FF2B5EF4-FFF2-40B4-BE49-F238E27FC236}">
                  <a16:creationId xmlns:a16="http://schemas.microsoft.com/office/drawing/2014/main" id="{5202BD15-1597-5E81-9C8A-685959B007E5}"/>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9" name="Group 78">
            <a:extLst>
              <a:ext uri="{FF2B5EF4-FFF2-40B4-BE49-F238E27FC236}">
                <a16:creationId xmlns:a16="http://schemas.microsoft.com/office/drawing/2014/main" id="{DE9E521F-6821-18BA-BEA0-830665E45FCB}"/>
              </a:ext>
            </a:extLst>
          </p:cNvPr>
          <p:cNvGrpSpPr/>
          <p:nvPr/>
        </p:nvGrpSpPr>
        <p:grpSpPr>
          <a:xfrm>
            <a:off x="12494198" y="5098070"/>
            <a:ext cx="4765102" cy="1247232"/>
            <a:chOff x="0" y="0"/>
            <a:chExt cx="1585762" cy="415062"/>
          </a:xfrm>
        </p:grpSpPr>
        <p:sp>
          <p:nvSpPr>
            <p:cNvPr id="200" name="Freeform 79">
              <a:extLst>
                <a:ext uri="{FF2B5EF4-FFF2-40B4-BE49-F238E27FC236}">
                  <a16:creationId xmlns:a16="http://schemas.microsoft.com/office/drawing/2014/main" id="{A5E90FF1-062B-DCEB-0AAC-2E2EDD84656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1" name="TextBox 80">
              <a:extLst>
                <a:ext uri="{FF2B5EF4-FFF2-40B4-BE49-F238E27FC236}">
                  <a16:creationId xmlns:a16="http://schemas.microsoft.com/office/drawing/2014/main" id="{E8E21BFC-964C-3F1D-C86F-8EF08BE40FC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2" name="Group 81">
            <a:extLst>
              <a:ext uri="{FF2B5EF4-FFF2-40B4-BE49-F238E27FC236}">
                <a16:creationId xmlns:a16="http://schemas.microsoft.com/office/drawing/2014/main" id="{70FE557E-F14B-AED6-F190-0DCAB0443B51}"/>
              </a:ext>
            </a:extLst>
          </p:cNvPr>
          <p:cNvGrpSpPr/>
          <p:nvPr/>
        </p:nvGrpSpPr>
        <p:grpSpPr>
          <a:xfrm>
            <a:off x="12494198" y="5098070"/>
            <a:ext cx="1277318" cy="1247232"/>
            <a:chOff x="0" y="0"/>
            <a:chExt cx="336413" cy="328489"/>
          </a:xfrm>
        </p:grpSpPr>
        <p:sp>
          <p:nvSpPr>
            <p:cNvPr id="203" name="Freeform 82">
              <a:extLst>
                <a:ext uri="{FF2B5EF4-FFF2-40B4-BE49-F238E27FC236}">
                  <a16:creationId xmlns:a16="http://schemas.microsoft.com/office/drawing/2014/main" id="{6AD80C70-3476-E23C-3C16-88FC4A3F8C6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04" name="TextBox 83">
              <a:extLst>
                <a:ext uri="{FF2B5EF4-FFF2-40B4-BE49-F238E27FC236}">
                  <a16:creationId xmlns:a16="http://schemas.microsoft.com/office/drawing/2014/main" id="{A696E618-15EE-A6AC-6234-FF06F8AEB13D}"/>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05" name="Group 84">
            <a:extLst>
              <a:ext uri="{FF2B5EF4-FFF2-40B4-BE49-F238E27FC236}">
                <a16:creationId xmlns:a16="http://schemas.microsoft.com/office/drawing/2014/main" id="{4F7CB99D-0828-18FC-54D9-955A117D08C2}"/>
              </a:ext>
            </a:extLst>
          </p:cNvPr>
          <p:cNvGrpSpPr/>
          <p:nvPr/>
        </p:nvGrpSpPr>
        <p:grpSpPr>
          <a:xfrm>
            <a:off x="12494198" y="6653717"/>
            <a:ext cx="4765102" cy="1247232"/>
            <a:chOff x="0" y="0"/>
            <a:chExt cx="1585762" cy="415062"/>
          </a:xfrm>
        </p:grpSpPr>
        <p:sp>
          <p:nvSpPr>
            <p:cNvPr id="206" name="Freeform 85">
              <a:extLst>
                <a:ext uri="{FF2B5EF4-FFF2-40B4-BE49-F238E27FC236}">
                  <a16:creationId xmlns:a16="http://schemas.microsoft.com/office/drawing/2014/main" id="{6FEC5957-1E8F-0C8E-5049-4705EE34C960}"/>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7" name="TextBox 86">
              <a:extLst>
                <a:ext uri="{FF2B5EF4-FFF2-40B4-BE49-F238E27FC236}">
                  <a16:creationId xmlns:a16="http://schemas.microsoft.com/office/drawing/2014/main" id="{3E6C6AB5-D132-F5F3-AF1C-E4E2F83A3A2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8" name="Group 87">
            <a:extLst>
              <a:ext uri="{FF2B5EF4-FFF2-40B4-BE49-F238E27FC236}">
                <a16:creationId xmlns:a16="http://schemas.microsoft.com/office/drawing/2014/main" id="{A415DED3-F915-D09C-F27B-7B7EA40891CD}"/>
              </a:ext>
            </a:extLst>
          </p:cNvPr>
          <p:cNvGrpSpPr/>
          <p:nvPr/>
        </p:nvGrpSpPr>
        <p:grpSpPr>
          <a:xfrm>
            <a:off x="12494198" y="6700104"/>
            <a:ext cx="1277318" cy="1247232"/>
            <a:chOff x="0" y="0"/>
            <a:chExt cx="336413" cy="328489"/>
          </a:xfrm>
        </p:grpSpPr>
        <p:sp>
          <p:nvSpPr>
            <p:cNvPr id="209" name="Freeform 88">
              <a:extLst>
                <a:ext uri="{FF2B5EF4-FFF2-40B4-BE49-F238E27FC236}">
                  <a16:creationId xmlns:a16="http://schemas.microsoft.com/office/drawing/2014/main" id="{F975F490-54E3-87EE-3B06-48E9760A853F}"/>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0" name="TextBox 89">
              <a:extLst>
                <a:ext uri="{FF2B5EF4-FFF2-40B4-BE49-F238E27FC236}">
                  <a16:creationId xmlns:a16="http://schemas.microsoft.com/office/drawing/2014/main" id="{3ACEA62F-2CF4-81B3-94AC-3D5B3DC7CA2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11" name="Group 90">
            <a:extLst>
              <a:ext uri="{FF2B5EF4-FFF2-40B4-BE49-F238E27FC236}">
                <a16:creationId xmlns:a16="http://schemas.microsoft.com/office/drawing/2014/main" id="{3FD5BAD4-0A54-3D60-FBC0-C73E9CFCEE20}"/>
              </a:ext>
            </a:extLst>
          </p:cNvPr>
          <p:cNvGrpSpPr/>
          <p:nvPr/>
        </p:nvGrpSpPr>
        <p:grpSpPr>
          <a:xfrm>
            <a:off x="12494198" y="8110499"/>
            <a:ext cx="4765102" cy="1247232"/>
            <a:chOff x="0" y="0"/>
            <a:chExt cx="1585762" cy="415062"/>
          </a:xfrm>
        </p:grpSpPr>
        <p:sp>
          <p:nvSpPr>
            <p:cNvPr id="212" name="Freeform 91">
              <a:extLst>
                <a:ext uri="{FF2B5EF4-FFF2-40B4-BE49-F238E27FC236}">
                  <a16:creationId xmlns:a16="http://schemas.microsoft.com/office/drawing/2014/main" id="{9DA0097A-22FD-A12C-4C01-6CD7F1BE3C2D}"/>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13" name="TextBox 92">
              <a:extLst>
                <a:ext uri="{FF2B5EF4-FFF2-40B4-BE49-F238E27FC236}">
                  <a16:creationId xmlns:a16="http://schemas.microsoft.com/office/drawing/2014/main" id="{6A3A4F72-130E-87C4-C283-4D8E94439EE7}"/>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14" name="Group 93">
            <a:extLst>
              <a:ext uri="{FF2B5EF4-FFF2-40B4-BE49-F238E27FC236}">
                <a16:creationId xmlns:a16="http://schemas.microsoft.com/office/drawing/2014/main" id="{92B38B93-892C-1FDA-D88F-7B58880332FC}"/>
              </a:ext>
            </a:extLst>
          </p:cNvPr>
          <p:cNvGrpSpPr/>
          <p:nvPr/>
        </p:nvGrpSpPr>
        <p:grpSpPr>
          <a:xfrm>
            <a:off x="12494198" y="8110499"/>
            <a:ext cx="1277318" cy="1247232"/>
            <a:chOff x="0" y="0"/>
            <a:chExt cx="336413" cy="328489"/>
          </a:xfrm>
        </p:grpSpPr>
        <p:sp>
          <p:nvSpPr>
            <p:cNvPr id="215" name="Freeform 94">
              <a:extLst>
                <a:ext uri="{FF2B5EF4-FFF2-40B4-BE49-F238E27FC236}">
                  <a16:creationId xmlns:a16="http://schemas.microsoft.com/office/drawing/2014/main" id="{544516CB-742B-7670-8699-4DD3A555283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6" name="TextBox 95">
              <a:extLst>
                <a:ext uri="{FF2B5EF4-FFF2-40B4-BE49-F238E27FC236}">
                  <a16:creationId xmlns:a16="http://schemas.microsoft.com/office/drawing/2014/main" id="{2F24A3CE-2481-3290-6691-417BFA647FD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228" name="Freeform 107">
            <a:extLst>
              <a:ext uri="{FF2B5EF4-FFF2-40B4-BE49-F238E27FC236}">
                <a16:creationId xmlns:a16="http://schemas.microsoft.com/office/drawing/2014/main" id="{C0DD3374-2478-2042-98D3-304D6ABA4D66}"/>
              </a:ext>
            </a:extLst>
          </p:cNvPr>
          <p:cNvSpPr/>
          <p:nvPr/>
        </p:nvSpPr>
        <p:spPr>
          <a:xfrm flipH="1">
            <a:off x="-34940" y="4151685"/>
            <a:ext cx="7782408" cy="6150412"/>
          </a:xfrm>
          <a:custGeom>
            <a:avLst/>
            <a:gdLst/>
            <a:ahLst/>
            <a:cxnLst/>
            <a:rect l="l" t="t" r="r" b="b"/>
            <a:pathLst>
              <a:path w="11738444" h="7820738">
                <a:moveTo>
                  <a:pt x="11738444" y="0"/>
                </a:moveTo>
                <a:lnTo>
                  <a:pt x="0" y="0"/>
                </a:lnTo>
                <a:lnTo>
                  <a:pt x="0" y="7820739"/>
                </a:lnTo>
                <a:lnTo>
                  <a:pt x="11738444" y="7820739"/>
                </a:lnTo>
                <a:lnTo>
                  <a:pt x="11738444"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29" name="TextBox 108">
            <a:extLst>
              <a:ext uri="{FF2B5EF4-FFF2-40B4-BE49-F238E27FC236}">
                <a16:creationId xmlns:a16="http://schemas.microsoft.com/office/drawing/2014/main" id="{F81ABD0E-CD38-AFF2-DA01-B36BE53D634E}"/>
              </a:ext>
            </a:extLst>
          </p:cNvPr>
          <p:cNvSpPr txBox="1"/>
          <p:nvPr/>
        </p:nvSpPr>
        <p:spPr>
          <a:xfrm>
            <a:off x="2605487" y="1099693"/>
            <a:ext cx="3056337"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Software developer</a:t>
            </a:r>
          </a:p>
        </p:txBody>
      </p:sp>
      <p:sp>
        <p:nvSpPr>
          <p:cNvPr id="230" name="TextBox 109">
            <a:extLst>
              <a:ext uri="{FF2B5EF4-FFF2-40B4-BE49-F238E27FC236}">
                <a16:creationId xmlns:a16="http://schemas.microsoft.com/office/drawing/2014/main" id="{7BE49507-855D-D4BC-8B28-CD4740D26EE7}"/>
              </a:ext>
            </a:extLst>
          </p:cNvPr>
          <p:cNvSpPr txBox="1"/>
          <p:nvPr/>
        </p:nvSpPr>
        <p:spPr>
          <a:xfrm>
            <a:off x="2850720" y="4036316"/>
            <a:ext cx="2472112"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Cyber specialist</a:t>
            </a:r>
          </a:p>
        </p:txBody>
      </p:sp>
      <p:sp>
        <p:nvSpPr>
          <p:cNvPr id="231" name="TextBox 110">
            <a:extLst>
              <a:ext uri="{FF2B5EF4-FFF2-40B4-BE49-F238E27FC236}">
                <a16:creationId xmlns:a16="http://schemas.microsoft.com/office/drawing/2014/main" id="{AE740346-7203-807B-8945-FD58A6458AA8}"/>
              </a:ext>
            </a:extLst>
          </p:cNvPr>
          <p:cNvSpPr txBox="1"/>
          <p:nvPr/>
        </p:nvSpPr>
        <p:spPr>
          <a:xfrm>
            <a:off x="2895600" y="2555806"/>
            <a:ext cx="2381030"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Cloud architect</a:t>
            </a:r>
          </a:p>
        </p:txBody>
      </p:sp>
      <p:sp>
        <p:nvSpPr>
          <p:cNvPr id="232" name="TextBox 111">
            <a:extLst>
              <a:ext uri="{FF2B5EF4-FFF2-40B4-BE49-F238E27FC236}">
                <a16:creationId xmlns:a16="http://schemas.microsoft.com/office/drawing/2014/main" id="{66CFFBE0-029B-4F01-E99B-22CA4C0EE13A}"/>
              </a:ext>
            </a:extLst>
          </p:cNvPr>
          <p:cNvSpPr txBox="1"/>
          <p:nvPr/>
        </p:nvSpPr>
        <p:spPr>
          <a:xfrm>
            <a:off x="8673182" y="1099694"/>
            <a:ext cx="2300698"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UX/UI designer</a:t>
            </a:r>
          </a:p>
        </p:txBody>
      </p:sp>
      <p:sp>
        <p:nvSpPr>
          <p:cNvPr id="233" name="TextBox 112">
            <a:extLst>
              <a:ext uri="{FF2B5EF4-FFF2-40B4-BE49-F238E27FC236}">
                <a16:creationId xmlns:a16="http://schemas.microsoft.com/office/drawing/2014/main" id="{4A0E2504-1FEE-599E-6DB8-DFDC5F6C6168}"/>
              </a:ext>
            </a:extLst>
          </p:cNvPr>
          <p:cNvSpPr txBox="1"/>
          <p:nvPr/>
        </p:nvSpPr>
        <p:spPr>
          <a:xfrm>
            <a:off x="8317903" y="2579535"/>
            <a:ext cx="2912901"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Computing teacher</a:t>
            </a:r>
          </a:p>
        </p:txBody>
      </p:sp>
      <p:sp>
        <p:nvSpPr>
          <p:cNvPr id="234" name="TextBox 113">
            <a:extLst>
              <a:ext uri="{FF2B5EF4-FFF2-40B4-BE49-F238E27FC236}">
                <a16:creationId xmlns:a16="http://schemas.microsoft.com/office/drawing/2014/main" id="{D41A282C-5CA7-A18D-0748-8852D5B605F0}"/>
              </a:ext>
            </a:extLst>
          </p:cNvPr>
          <p:cNvSpPr txBox="1"/>
          <p:nvPr/>
        </p:nvSpPr>
        <p:spPr>
          <a:xfrm>
            <a:off x="8152092" y="4036316"/>
            <a:ext cx="3275817"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IT support technician</a:t>
            </a:r>
          </a:p>
        </p:txBody>
      </p:sp>
      <p:sp>
        <p:nvSpPr>
          <p:cNvPr id="235" name="TextBox 114">
            <a:extLst>
              <a:ext uri="{FF2B5EF4-FFF2-40B4-BE49-F238E27FC236}">
                <a16:creationId xmlns:a16="http://schemas.microsoft.com/office/drawing/2014/main" id="{40C029D9-1F97-0115-9C59-BADF1A91B459}"/>
              </a:ext>
            </a:extLst>
          </p:cNvPr>
          <p:cNvSpPr txBox="1"/>
          <p:nvPr/>
        </p:nvSpPr>
        <p:spPr>
          <a:xfrm>
            <a:off x="8781626" y="5462954"/>
            <a:ext cx="1975247"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Entrepreneur</a:t>
            </a:r>
          </a:p>
        </p:txBody>
      </p:sp>
      <p:sp>
        <p:nvSpPr>
          <p:cNvPr id="236" name="TextBox 115">
            <a:extLst>
              <a:ext uri="{FF2B5EF4-FFF2-40B4-BE49-F238E27FC236}">
                <a16:creationId xmlns:a16="http://schemas.microsoft.com/office/drawing/2014/main" id="{E5A0A4AB-05F8-A852-D42D-11899911BE51}"/>
              </a:ext>
            </a:extLst>
          </p:cNvPr>
          <p:cNvSpPr txBox="1"/>
          <p:nvPr/>
        </p:nvSpPr>
        <p:spPr>
          <a:xfrm>
            <a:off x="8638954" y="7053320"/>
            <a:ext cx="233492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Content creator</a:t>
            </a:r>
          </a:p>
        </p:txBody>
      </p:sp>
      <p:sp>
        <p:nvSpPr>
          <p:cNvPr id="237" name="TextBox 116">
            <a:extLst>
              <a:ext uri="{FF2B5EF4-FFF2-40B4-BE49-F238E27FC236}">
                <a16:creationId xmlns:a16="http://schemas.microsoft.com/office/drawing/2014/main" id="{58681775-23A4-4274-EE7C-BD3E2D179A82}"/>
              </a:ext>
            </a:extLst>
          </p:cNvPr>
          <p:cNvSpPr txBox="1"/>
          <p:nvPr/>
        </p:nvSpPr>
        <p:spPr>
          <a:xfrm>
            <a:off x="8491710" y="8477813"/>
            <a:ext cx="2739094"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DevOps engineer</a:t>
            </a:r>
          </a:p>
        </p:txBody>
      </p:sp>
      <p:sp>
        <p:nvSpPr>
          <p:cNvPr id="238" name="TextBox 117">
            <a:extLst>
              <a:ext uri="{FF2B5EF4-FFF2-40B4-BE49-F238E27FC236}">
                <a16:creationId xmlns:a16="http://schemas.microsoft.com/office/drawing/2014/main" id="{0F45D343-4125-3F3A-1002-332576B5540D}"/>
              </a:ext>
            </a:extLst>
          </p:cNvPr>
          <p:cNvSpPr txBox="1"/>
          <p:nvPr/>
        </p:nvSpPr>
        <p:spPr>
          <a:xfrm>
            <a:off x="14461664" y="1115863"/>
            <a:ext cx="228617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SEO specialist</a:t>
            </a:r>
          </a:p>
        </p:txBody>
      </p:sp>
      <p:sp>
        <p:nvSpPr>
          <p:cNvPr id="239" name="TextBox 118">
            <a:extLst>
              <a:ext uri="{FF2B5EF4-FFF2-40B4-BE49-F238E27FC236}">
                <a16:creationId xmlns:a16="http://schemas.microsoft.com/office/drawing/2014/main" id="{3E6F1775-15CD-A817-CDDD-3799CA14D547}"/>
              </a:ext>
            </a:extLst>
          </p:cNvPr>
          <p:cNvSpPr txBox="1"/>
          <p:nvPr/>
        </p:nvSpPr>
        <p:spPr>
          <a:xfrm>
            <a:off x="14359000" y="2579535"/>
            <a:ext cx="2388840"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Digital marketer</a:t>
            </a:r>
          </a:p>
        </p:txBody>
      </p:sp>
      <p:sp>
        <p:nvSpPr>
          <p:cNvPr id="240" name="TextBox 119">
            <a:extLst>
              <a:ext uri="{FF2B5EF4-FFF2-40B4-BE49-F238E27FC236}">
                <a16:creationId xmlns:a16="http://schemas.microsoft.com/office/drawing/2014/main" id="{C95FA55A-41C9-BD94-C660-B012BF10CA9F}"/>
              </a:ext>
            </a:extLst>
          </p:cNvPr>
          <p:cNvSpPr txBox="1"/>
          <p:nvPr/>
        </p:nvSpPr>
        <p:spPr>
          <a:xfrm>
            <a:off x="14316218" y="3951945"/>
            <a:ext cx="2381771" cy="432747"/>
          </a:xfrm>
          <a:prstGeom prst="rect">
            <a:avLst/>
          </a:prstGeom>
        </p:spPr>
        <p:txBody>
          <a:bodyPr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Technical writer</a:t>
            </a:r>
          </a:p>
        </p:txBody>
      </p:sp>
      <p:sp>
        <p:nvSpPr>
          <p:cNvPr id="241" name="TextBox 120">
            <a:extLst>
              <a:ext uri="{FF2B5EF4-FFF2-40B4-BE49-F238E27FC236}">
                <a16:creationId xmlns:a16="http://schemas.microsoft.com/office/drawing/2014/main" id="{E092020F-20E0-BDCE-9B4D-52EB512D8789}"/>
              </a:ext>
            </a:extLst>
          </p:cNvPr>
          <p:cNvSpPr txBox="1"/>
          <p:nvPr/>
        </p:nvSpPr>
        <p:spPr>
          <a:xfrm>
            <a:off x="14416190" y="5469368"/>
            <a:ext cx="2261106"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Web developer</a:t>
            </a:r>
          </a:p>
        </p:txBody>
      </p:sp>
      <p:sp>
        <p:nvSpPr>
          <p:cNvPr id="242" name="TextBox 121">
            <a:extLst>
              <a:ext uri="{FF2B5EF4-FFF2-40B4-BE49-F238E27FC236}">
                <a16:creationId xmlns:a16="http://schemas.microsoft.com/office/drawing/2014/main" id="{6E8CEE0A-3982-2079-A908-8C44499C4036}"/>
              </a:ext>
            </a:extLst>
          </p:cNvPr>
          <p:cNvSpPr txBox="1"/>
          <p:nvPr/>
        </p:nvSpPr>
        <p:spPr>
          <a:xfrm>
            <a:off x="14219139" y="7010517"/>
            <a:ext cx="2739105"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Business analyst</a:t>
            </a:r>
          </a:p>
        </p:txBody>
      </p:sp>
      <p:sp>
        <p:nvSpPr>
          <p:cNvPr id="243" name="TextBox 122">
            <a:extLst>
              <a:ext uri="{FF2B5EF4-FFF2-40B4-BE49-F238E27FC236}">
                <a16:creationId xmlns:a16="http://schemas.microsoft.com/office/drawing/2014/main" id="{C5C37E8E-FEF7-2878-F895-506D2DF0FFBE}"/>
              </a:ext>
            </a:extLst>
          </p:cNvPr>
          <p:cNvSpPr txBox="1"/>
          <p:nvPr/>
        </p:nvSpPr>
        <p:spPr>
          <a:xfrm>
            <a:off x="14429545" y="8481797"/>
            <a:ext cx="2318295" cy="432747"/>
          </a:xfrm>
          <a:prstGeom prst="rect">
            <a:avLst/>
          </a:prstGeom>
        </p:spPr>
        <p:txBody>
          <a:bodyPr wrap="square" lIns="0" tIns="0" rIns="0" bIns="0" rtlCol="0" anchor="t">
            <a:spAutoFit/>
          </a:bodyPr>
          <a:lstStyle/>
          <a:p>
            <a:pPr algn="ctr">
              <a:lnSpc>
                <a:spcPts val="3685"/>
              </a:lnSpc>
            </a:pPr>
            <a:r>
              <a:rPr lang="en-US" sz="2632">
                <a:solidFill>
                  <a:srgbClr val="030303"/>
                </a:solidFill>
                <a:latin typeface="Arial" panose="020B0604020202020204" pitchFamily="34" charset="0"/>
                <a:ea typeface="DIN Next LT Pro 3"/>
                <a:cs typeface="Arial" panose="020B0604020202020204" pitchFamily="34" charset="0"/>
                <a:sym typeface="DIN Next LT Pro 3"/>
              </a:rPr>
              <a:t>AI/ML engineer</a:t>
            </a:r>
          </a:p>
        </p:txBody>
      </p:sp>
      <p:pic>
        <p:nvPicPr>
          <p:cNvPr id="3" name="Picture 2" descr="A black and white cloud with lines&#10;&#10;Description automatically generated">
            <a:extLst>
              <a:ext uri="{FF2B5EF4-FFF2-40B4-BE49-F238E27FC236}">
                <a16:creationId xmlns:a16="http://schemas.microsoft.com/office/drawing/2014/main" id="{BF31FDD1-A52A-C7E3-7DBC-33AA585ECD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716" y="2368884"/>
            <a:ext cx="1063596" cy="1063596"/>
          </a:xfrm>
          <a:prstGeom prst="rect">
            <a:avLst/>
          </a:prstGeom>
        </p:spPr>
      </p:pic>
      <p:pic>
        <p:nvPicPr>
          <p:cNvPr id="5" name="Picture 4" descr="A black and white lock with connected dots&#10;&#10;Description automatically generated">
            <a:extLst>
              <a:ext uri="{FF2B5EF4-FFF2-40B4-BE49-F238E27FC236}">
                <a16:creationId xmlns:a16="http://schemas.microsoft.com/office/drawing/2014/main" id="{89ABF45C-FE3E-7C3E-3A13-5268FA24EF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4633" y="3689977"/>
            <a:ext cx="1078487" cy="1078487"/>
          </a:xfrm>
          <a:prstGeom prst="rect">
            <a:avLst/>
          </a:prstGeom>
        </p:spPr>
      </p:pic>
      <p:pic>
        <p:nvPicPr>
          <p:cNvPr id="7" name="Picture 6" descr="A black and white image of a person and a black background&#10;&#10;Description automatically generated">
            <a:extLst>
              <a:ext uri="{FF2B5EF4-FFF2-40B4-BE49-F238E27FC236}">
                <a16:creationId xmlns:a16="http://schemas.microsoft.com/office/drawing/2014/main" id="{F893854B-5696-066C-1B78-B96EF717B6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4107" y="819529"/>
            <a:ext cx="1140503" cy="1140503"/>
          </a:xfrm>
          <a:prstGeom prst="rect">
            <a:avLst/>
          </a:prstGeom>
        </p:spPr>
      </p:pic>
      <p:pic>
        <p:nvPicPr>
          <p:cNvPr id="9" name="Picture 8" descr="A black and white icon of a briefcase and graduation cap&#10;&#10;Description automatically generated">
            <a:extLst>
              <a:ext uri="{FF2B5EF4-FFF2-40B4-BE49-F238E27FC236}">
                <a16:creationId xmlns:a16="http://schemas.microsoft.com/office/drawing/2014/main" id="{BB8758B7-9786-3B22-63DF-6BEA3E27FA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45663" y="2152113"/>
            <a:ext cx="1275854" cy="1275854"/>
          </a:xfrm>
          <a:prstGeom prst="rect">
            <a:avLst/>
          </a:prstGeom>
        </p:spPr>
      </p:pic>
      <p:pic>
        <p:nvPicPr>
          <p:cNvPr id="11" name="Picture 10" descr="A light bulb with a graph going up&#10;&#10;Description automatically generated">
            <a:extLst>
              <a:ext uri="{FF2B5EF4-FFF2-40B4-BE49-F238E27FC236}">
                <a16:creationId xmlns:a16="http://schemas.microsoft.com/office/drawing/2014/main" id="{875FC9CE-FA1B-990D-7973-FAAB19A50A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3055" y="5071756"/>
            <a:ext cx="1217945" cy="1217945"/>
          </a:xfrm>
          <a:prstGeom prst="rect">
            <a:avLst/>
          </a:prstGeom>
        </p:spPr>
      </p:pic>
      <p:pic>
        <p:nvPicPr>
          <p:cNvPr id="13" name="Picture 12" descr="A computer with a pen and paper&#10;&#10;Description automatically generated">
            <a:extLst>
              <a:ext uri="{FF2B5EF4-FFF2-40B4-BE49-F238E27FC236}">
                <a16:creationId xmlns:a16="http://schemas.microsoft.com/office/drawing/2014/main" id="{17A180C0-A2F3-7A19-CE2E-73E92AD226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45663" y="6710293"/>
            <a:ext cx="1219278" cy="1219278"/>
          </a:xfrm>
          <a:prstGeom prst="rect">
            <a:avLst/>
          </a:prstGeom>
        </p:spPr>
      </p:pic>
      <p:pic>
        <p:nvPicPr>
          <p:cNvPr id="15" name="Picture 14" descr="A white gears and arrows&#10;&#10;Description automatically generated">
            <a:extLst>
              <a:ext uri="{FF2B5EF4-FFF2-40B4-BE49-F238E27FC236}">
                <a16:creationId xmlns:a16="http://schemas.microsoft.com/office/drawing/2014/main" id="{96C9A8F4-6455-3EF0-8BAD-00B9DDFE5B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40765" y="8239048"/>
            <a:ext cx="1118683" cy="1118683"/>
          </a:xfrm>
          <a:prstGeom prst="rect">
            <a:avLst/>
          </a:prstGeom>
        </p:spPr>
      </p:pic>
      <p:pic>
        <p:nvPicPr>
          <p:cNvPr id="17" name="Picture 16" descr="A black and white image of a browser window&#10;&#10;Description automatically generated">
            <a:extLst>
              <a:ext uri="{FF2B5EF4-FFF2-40B4-BE49-F238E27FC236}">
                <a16:creationId xmlns:a16="http://schemas.microsoft.com/office/drawing/2014/main" id="{1BF1AE5B-0157-F487-1F6F-9A1D65E5C8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521970" y="745475"/>
            <a:ext cx="1130617" cy="1130617"/>
          </a:xfrm>
          <a:prstGeom prst="rect">
            <a:avLst/>
          </a:prstGeom>
        </p:spPr>
      </p:pic>
      <p:pic>
        <p:nvPicPr>
          <p:cNvPr id="19" name="Picture 18" descr="A black and white line art of a phone with a megaphone&#10;&#10;Description automatically generated">
            <a:extLst>
              <a:ext uri="{FF2B5EF4-FFF2-40B4-BE49-F238E27FC236}">
                <a16:creationId xmlns:a16="http://schemas.microsoft.com/office/drawing/2014/main" id="{C69848D4-39F3-6892-85AF-E2310E89AF5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62403" y="2232460"/>
            <a:ext cx="1140907" cy="1140907"/>
          </a:xfrm>
          <a:prstGeom prst="rect">
            <a:avLst/>
          </a:prstGeom>
        </p:spPr>
      </p:pic>
      <p:pic>
        <p:nvPicPr>
          <p:cNvPr id="21" name="Picture 20" descr="A black and white line drawing of a paper with a pencil&#10;&#10;Description automatically generated">
            <a:extLst>
              <a:ext uri="{FF2B5EF4-FFF2-40B4-BE49-F238E27FC236}">
                <a16:creationId xmlns:a16="http://schemas.microsoft.com/office/drawing/2014/main" id="{3DCB0A67-E507-3407-19FC-FADE70B1E2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418313" y="3677011"/>
            <a:ext cx="1215122" cy="1215122"/>
          </a:xfrm>
          <a:prstGeom prst="rect">
            <a:avLst/>
          </a:prstGeom>
        </p:spPr>
      </p:pic>
      <p:pic>
        <p:nvPicPr>
          <p:cNvPr id="25" name="Picture 24">
            <a:extLst>
              <a:ext uri="{FF2B5EF4-FFF2-40B4-BE49-F238E27FC236}">
                <a16:creationId xmlns:a16="http://schemas.microsoft.com/office/drawing/2014/main" id="{934FEC5F-478C-31CE-D9DA-D000CBAA1CB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449184" y="5093835"/>
            <a:ext cx="1322332" cy="1322332"/>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1E2A7ED7-C0CB-8BBB-9ED9-935C5A5EE4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477639" y="8138453"/>
            <a:ext cx="1219278" cy="1219278"/>
          </a:xfrm>
          <a:prstGeom prst="rect">
            <a:avLst/>
          </a:prstGeom>
        </p:spPr>
      </p:pic>
      <p:pic>
        <p:nvPicPr>
          <p:cNvPr id="29" name="Picture 28" descr="A black and white graphic with white circles and a black background&#10;&#10;Description automatically generated">
            <a:extLst>
              <a:ext uri="{FF2B5EF4-FFF2-40B4-BE49-F238E27FC236}">
                <a16:creationId xmlns:a16="http://schemas.microsoft.com/office/drawing/2014/main" id="{F3EDFDA3-62AA-CCD9-7BD1-34DB5AC88D0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477639" y="6743700"/>
            <a:ext cx="1140907" cy="1140907"/>
          </a:xfrm>
          <a:prstGeom prst="rect">
            <a:avLst/>
          </a:prstGeom>
        </p:spPr>
      </p:pic>
      <p:pic>
        <p:nvPicPr>
          <p:cNvPr id="33" name="Picture 32" descr="A white line drawing of a computer with a gear on it&#10;&#10;Description automatically generated">
            <a:extLst>
              <a:ext uri="{FF2B5EF4-FFF2-40B4-BE49-F238E27FC236}">
                <a16:creationId xmlns:a16="http://schemas.microsoft.com/office/drawing/2014/main" id="{A137DEEB-1CED-E3DA-D008-2C7D0A053D4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26614" y="3654024"/>
            <a:ext cx="1275854" cy="1275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p:cTn id="7" dur="250" fill="hold"/>
                                        <p:tgtEl>
                                          <p:spTgt spid="229"/>
                                        </p:tgtEl>
                                        <p:attrNameLst>
                                          <p:attrName>ppt_w</p:attrName>
                                        </p:attrNameLst>
                                      </p:cBhvr>
                                      <p:tavLst>
                                        <p:tav tm="0">
                                          <p:val>
                                            <p:fltVal val="0"/>
                                          </p:val>
                                        </p:tav>
                                        <p:tav tm="100000">
                                          <p:val>
                                            <p:strVal val="#ppt_w"/>
                                          </p:val>
                                        </p:tav>
                                      </p:tavLst>
                                    </p:anim>
                                    <p:anim calcmode="lin" valueType="num">
                                      <p:cBhvr>
                                        <p:cTn id="8" dur="250" fill="hold"/>
                                        <p:tgtEl>
                                          <p:spTgt spid="229"/>
                                        </p:tgtEl>
                                        <p:attrNameLst>
                                          <p:attrName>ppt_h</p:attrName>
                                        </p:attrNameLst>
                                      </p:cBhvr>
                                      <p:tavLst>
                                        <p:tav tm="0">
                                          <p:val>
                                            <p:fltVal val="0"/>
                                          </p:val>
                                        </p:tav>
                                        <p:tav tm="100000">
                                          <p:val>
                                            <p:strVal val="#ppt_h"/>
                                          </p:val>
                                        </p:tav>
                                      </p:tavLst>
                                    </p:anim>
                                    <p:animEffect transition="in" filter="fade">
                                      <p:cBhvr>
                                        <p:cTn id="9" dur="250"/>
                                        <p:tgtEl>
                                          <p:spTgt spid="229"/>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31"/>
                                        </p:tgtEl>
                                        <p:attrNameLst>
                                          <p:attrName>style.visibility</p:attrName>
                                        </p:attrNameLst>
                                      </p:cBhvr>
                                      <p:to>
                                        <p:strVal val="visible"/>
                                      </p:to>
                                    </p:set>
                                    <p:anim calcmode="lin" valueType="num">
                                      <p:cBhvr>
                                        <p:cTn id="13" dur="250" fill="hold"/>
                                        <p:tgtEl>
                                          <p:spTgt spid="231"/>
                                        </p:tgtEl>
                                        <p:attrNameLst>
                                          <p:attrName>ppt_w</p:attrName>
                                        </p:attrNameLst>
                                      </p:cBhvr>
                                      <p:tavLst>
                                        <p:tav tm="0">
                                          <p:val>
                                            <p:fltVal val="0"/>
                                          </p:val>
                                        </p:tav>
                                        <p:tav tm="100000">
                                          <p:val>
                                            <p:strVal val="#ppt_w"/>
                                          </p:val>
                                        </p:tav>
                                      </p:tavLst>
                                    </p:anim>
                                    <p:anim calcmode="lin" valueType="num">
                                      <p:cBhvr>
                                        <p:cTn id="14" dur="250" fill="hold"/>
                                        <p:tgtEl>
                                          <p:spTgt spid="231"/>
                                        </p:tgtEl>
                                        <p:attrNameLst>
                                          <p:attrName>ppt_h</p:attrName>
                                        </p:attrNameLst>
                                      </p:cBhvr>
                                      <p:tavLst>
                                        <p:tav tm="0">
                                          <p:val>
                                            <p:fltVal val="0"/>
                                          </p:val>
                                        </p:tav>
                                        <p:tav tm="100000">
                                          <p:val>
                                            <p:strVal val="#ppt_h"/>
                                          </p:val>
                                        </p:tav>
                                      </p:tavLst>
                                    </p:anim>
                                    <p:animEffect transition="in" filter="fade">
                                      <p:cBhvr>
                                        <p:cTn id="15" dur="250"/>
                                        <p:tgtEl>
                                          <p:spTgt spid="23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30"/>
                                        </p:tgtEl>
                                        <p:attrNameLst>
                                          <p:attrName>style.visibility</p:attrName>
                                        </p:attrNameLst>
                                      </p:cBhvr>
                                      <p:to>
                                        <p:strVal val="visible"/>
                                      </p:to>
                                    </p:set>
                                    <p:anim calcmode="lin" valueType="num">
                                      <p:cBhvr>
                                        <p:cTn id="19" dur="250" fill="hold"/>
                                        <p:tgtEl>
                                          <p:spTgt spid="230"/>
                                        </p:tgtEl>
                                        <p:attrNameLst>
                                          <p:attrName>ppt_w</p:attrName>
                                        </p:attrNameLst>
                                      </p:cBhvr>
                                      <p:tavLst>
                                        <p:tav tm="0">
                                          <p:val>
                                            <p:fltVal val="0"/>
                                          </p:val>
                                        </p:tav>
                                        <p:tav tm="100000">
                                          <p:val>
                                            <p:strVal val="#ppt_w"/>
                                          </p:val>
                                        </p:tav>
                                      </p:tavLst>
                                    </p:anim>
                                    <p:anim calcmode="lin" valueType="num">
                                      <p:cBhvr>
                                        <p:cTn id="20" dur="250" fill="hold"/>
                                        <p:tgtEl>
                                          <p:spTgt spid="230"/>
                                        </p:tgtEl>
                                        <p:attrNameLst>
                                          <p:attrName>ppt_h</p:attrName>
                                        </p:attrNameLst>
                                      </p:cBhvr>
                                      <p:tavLst>
                                        <p:tav tm="0">
                                          <p:val>
                                            <p:fltVal val="0"/>
                                          </p:val>
                                        </p:tav>
                                        <p:tav tm="100000">
                                          <p:val>
                                            <p:strVal val="#ppt_h"/>
                                          </p:val>
                                        </p:tav>
                                      </p:tavLst>
                                    </p:anim>
                                    <p:animEffect transition="in" filter="fade">
                                      <p:cBhvr>
                                        <p:cTn id="21" dur="250"/>
                                        <p:tgtEl>
                                          <p:spTgt spid="230"/>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232"/>
                                        </p:tgtEl>
                                        <p:attrNameLst>
                                          <p:attrName>style.visibility</p:attrName>
                                        </p:attrNameLst>
                                      </p:cBhvr>
                                      <p:to>
                                        <p:strVal val="visible"/>
                                      </p:to>
                                    </p:set>
                                    <p:anim calcmode="lin" valueType="num">
                                      <p:cBhvr>
                                        <p:cTn id="25" dur="250" fill="hold"/>
                                        <p:tgtEl>
                                          <p:spTgt spid="232"/>
                                        </p:tgtEl>
                                        <p:attrNameLst>
                                          <p:attrName>ppt_w</p:attrName>
                                        </p:attrNameLst>
                                      </p:cBhvr>
                                      <p:tavLst>
                                        <p:tav tm="0">
                                          <p:val>
                                            <p:fltVal val="0"/>
                                          </p:val>
                                        </p:tav>
                                        <p:tav tm="100000">
                                          <p:val>
                                            <p:strVal val="#ppt_w"/>
                                          </p:val>
                                        </p:tav>
                                      </p:tavLst>
                                    </p:anim>
                                    <p:anim calcmode="lin" valueType="num">
                                      <p:cBhvr>
                                        <p:cTn id="26" dur="250" fill="hold"/>
                                        <p:tgtEl>
                                          <p:spTgt spid="232"/>
                                        </p:tgtEl>
                                        <p:attrNameLst>
                                          <p:attrName>ppt_h</p:attrName>
                                        </p:attrNameLst>
                                      </p:cBhvr>
                                      <p:tavLst>
                                        <p:tav tm="0">
                                          <p:val>
                                            <p:fltVal val="0"/>
                                          </p:val>
                                        </p:tav>
                                        <p:tav tm="100000">
                                          <p:val>
                                            <p:strVal val="#ppt_h"/>
                                          </p:val>
                                        </p:tav>
                                      </p:tavLst>
                                    </p:anim>
                                    <p:animEffect transition="in" filter="fade">
                                      <p:cBhvr>
                                        <p:cTn id="27" dur="250"/>
                                        <p:tgtEl>
                                          <p:spTgt spid="232"/>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33"/>
                                        </p:tgtEl>
                                        <p:attrNameLst>
                                          <p:attrName>style.visibility</p:attrName>
                                        </p:attrNameLst>
                                      </p:cBhvr>
                                      <p:to>
                                        <p:strVal val="visible"/>
                                      </p:to>
                                    </p:set>
                                    <p:anim calcmode="lin" valueType="num">
                                      <p:cBhvr>
                                        <p:cTn id="31" dur="250" fill="hold"/>
                                        <p:tgtEl>
                                          <p:spTgt spid="233"/>
                                        </p:tgtEl>
                                        <p:attrNameLst>
                                          <p:attrName>ppt_w</p:attrName>
                                        </p:attrNameLst>
                                      </p:cBhvr>
                                      <p:tavLst>
                                        <p:tav tm="0">
                                          <p:val>
                                            <p:fltVal val="0"/>
                                          </p:val>
                                        </p:tav>
                                        <p:tav tm="100000">
                                          <p:val>
                                            <p:strVal val="#ppt_w"/>
                                          </p:val>
                                        </p:tav>
                                      </p:tavLst>
                                    </p:anim>
                                    <p:anim calcmode="lin" valueType="num">
                                      <p:cBhvr>
                                        <p:cTn id="32" dur="250" fill="hold"/>
                                        <p:tgtEl>
                                          <p:spTgt spid="233"/>
                                        </p:tgtEl>
                                        <p:attrNameLst>
                                          <p:attrName>ppt_h</p:attrName>
                                        </p:attrNameLst>
                                      </p:cBhvr>
                                      <p:tavLst>
                                        <p:tav tm="0">
                                          <p:val>
                                            <p:fltVal val="0"/>
                                          </p:val>
                                        </p:tav>
                                        <p:tav tm="100000">
                                          <p:val>
                                            <p:strVal val="#ppt_h"/>
                                          </p:val>
                                        </p:tav>
                                      </p:tavLst>
                                    </p:anim>
                                    <p:animEffect transition="in" filter="fade">
                                      <p:cBhvr>
                                        <p:cTn id="33" dur="250"/>
                                        <p:tgtEl>
                                          <p:spTgt spid="233"/>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234"/>
                                        </p:tgtEl>
                                        <p:attrNameLst>
                                          <p:attrName>style.visibility</p:attrName>
                                        </p:attrNameLst>
                                      </p:cBhvr>
                                      <p:to>
                                        <p:strVal val="visible"/>
                                      </p:to>
                                    </p:set>
                                    <p:anim calcmode="lin" valueType="num">
                                      <p:cBhvr>
                                        <p:cTn id="37" dur="250" fill="hold"/>
                                        <p:tgtEl>
                                          <p:spTgt spid="234"/>
                                        </p:tgtEl>
                                        <p:attrNameLst>
                                          <p:attrName>ppt_w</p:attrName>
                                        </p:attrNameLst>
                                      </p:cBhvr>
                                      <p:tavLst>
                                        <p:tav tm="0">
                                          <p:val>
                                            <p:fltVal val="0"/>
                                          </p:val>
                                        </p:tav>
                                        <p:tav tm="100000">
                                          <p:val>
                                            <p:strVal val="#ppt_w"/>
                                          </p:val>
                                        </p:tav>
                                      </p:tavLst>
                                    </p:anim>
                                    <p:anim calcmode="lin" valueType="num">
                                      <p:cBhvr>
                                        <p:cTn id="38" dur="250" fill="hold"/>
                                        <p:tgtEl>
                                          <p:spTgt spid="234"/>
                                        </p:tgtEl>
                                        <p:attrNameLst>
                                          <p:attrName>ppt_h</p:attrName>
                                        </p:attrNameLst>
                                      </p:cBhvr>
                                      <p:tavLst>
                                        <p:tav tm="0">
                                          <p:val>
                                            <p:fltVal val="0"/>
                                          </p:val>
                                        </p:tav>
                                        <p:tav tm="100000">
                                          <p:val>
                                            <p:strVal val="#ppt_h"/>
                                          </p:val>
                                        </p:tav>
                                      </p:tavLst>
                                    </p:anim>
                                    <p:animEffect transition="in" filter="fade">
                                      <p:cBhvr>
                                        <p:cTn id="39" dur="250"/>
                                        <p:tgtEl>
                                          <p:spTgt spid="234"/>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235"/>
                                        </p:tgtEl>
                                        <p:attrNameLst>
                                          <p:attrName>style.visibility</p:attrName>
                                        </p:attrNameLst>
                                      </p:cBhvr>
                                      <p:to>
                                        <p:strVal val="visible"/>
                                      </p:to>
                                    </p:set>
                                    <p:anim calcmode="lin" valueType="num">
                                      <p:cBhvr>
                                        <p:cTn id="43" dur="250" fill="hold"/>
                                        <p:tgtEl>
                                          <p:spTgt spid="235"/>
                                        </p:tgtEl>
                                        <p:attrNameLst>
                                          <p:attrName>ppt_w</p:attrName>
                                        </p:attrNameLst>
                                      </p:cBhvr>
                                      <p:tavLst>
                                        <p:tav tm="0">
                                          <p:val>
                                            <p:fltVal val="0"/>
                                          </p:val>
                                        </p:tav>
                                        <p:tav tm="100000">
                                          <p:val>
                                            <p:strVal val="#ppt_w"/>
                                          </p:val>
                                        </p:tav>
                                      </p:tavLst>
                                    </p:anim>
                                    <p:anim calcmode="lin" valueType="num">
                                      <p:cBhvr>
                                        <p:cTn id="44" dur="250" fill="hold"/>
                                        <p:tgtEl>
                                          <p:spTgt spid="235"/>
                                        </p:tgtEl>
                                        <p:attrNameLst>
                                          <p:attrName>ppt_h</p:attrName>
                                        </p:attrNameLst>
                                      </p:cBhvr>
                                      <p:tavLst>
                                        <p:tav tm="0">
                                          <p:val>
                                            <p:fltVal val="0"/>
                                          </p:val>
                                        </p:tav>
                                        <p:tav tm="100000">
                                          <p:val>
                                            <p:strVal val="#ppt_h"/>
                                          </p:val>
                                        </p:tav>
                                      </p:tavLst>
                                    </p:anim>
                                    <p:animEffect transition="in" filter="fade">
                                      <p:cBhvr>
                                        <p:cTn id="45" dur="250"/>
                                        <p:tgtEl>
                                          <p:spTgt spid="235"/>
                                        </p:tgtEl>
                                      </p:cBhvr>
                                    </p:animEffect>
                                  </p:childTnLst>
                                </p:cTn>
                              </p:par>
                            </p:childTnLst>
                          </p:cTn>
                        </p:par>
                        <p:par>
                          <p:cTn id="46" fill="hold">
                            <p:stCondLst>
                              <p:cond delay="1750"/>
                            </p:stCondLst>
                            <p:childTnLst>
                              <p:par>
                                <p:cTn id="47" presetID="53" presetClass="entr" presetSubtype="16" fill="hold" grpId="0" nodeType="afterEffect">
                                  <p:stCondLst>
                                    <p:cond delay="0"/>
                                  </p:stCondLst>
                                  <p:childTnLst>
                                    <p:set>
                                      <p:cBhvr>
                                        <p:cTn id="48" dur="1" fill="hold">
                                          <p:stCondLst>
                                            <p:cond delay="0"/>
                                          </p:stCondLst>
                                        </p:cTn>
                                        <p:tgtEl>
                                          <p:spTgt spid="236"/>
                                        </p:tgtEl>
                                        <p:attrNameLst>
                                          <p:attrName>style.visibility</p:attrName>
                                        </p:attrNameLst>
                                      </p:cBhvr>
                                      <p:to>
                                        <p:strVal val="visible"/>
                                      </p:to>
                                    </p:set>
                                    <p:anim calcmode="lin" valueType="num">
                                      <p:cBhvr>
                                        <p:cTn id="49" dur="250" fill="hold"/>
                                        <p:tgtEl>
                                          <p:spTgt spid="236"/>
                                        </p:tgtEl>
                                        <p:attrNameLst>
                                          <p:attrName>ppt_w</p:attrName>
                                        </p:attrNameLst>
                                      </p:cBhvr>
                                      <p:tavLst>
                                        <p:tav tm="0">
                                          <p:val>
                                            <p:fltVal val="0"/>
                                          </p:val>
                                        </p:tav>
                                        <p:tav tm="100000">
                                          <p:val>
                                            <p:strVal val="#ppt_w"/>
                                          </p:val>
                                        </p:tav>
                                      </p:tavLst>
                                    </p:anim>
                                    <p:anim calcmode="lin" valueType="num">
                                      <p:cBhvr>
                                        <p:cTn id="50" dur="250" fill="hold"/>
                                        <p:tgtEl>
                                          <p:spTgt spid="236"/>
                                        </p:tgtEl>
                                        <p:attrNameLst>
                                          <p:attrName>ppt_h</p:attrName>
                                        </p:attrNameLst>
                                      </p:cBhvr>
                                      <p:tavLst>
                                        <p:tav tm="0">
                                          <p:val>
                                            <p:fltVal val="0"/>
                                          </p:val>
                                        </p:tav>
                                        <p:tav tm="100000">
                                          <p:val>
                                            <p:strVal val="#ppt_h"/>
                                          </p:val>
                                        </p:tav>
                                      </p:tavLst>
                                    </p:anim>
                                    <p:animEffect transition="in" filter="fade">
                                      <p:cBhvr>
                                        <p:cTn id="51" dur="250"/>
                                        <p:tgtEl>
                                          <p:spTgt spid="236"/>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237"/>
                                        </p:tgtEl>
                                        <p:attrNameLst>
                                          <p:attrName>style.visibility</p:attrName>
                                        </p:attrNameLst>
                                      </p:cBhvr>
                                      <p:to>
                                        <p:strVal val="visible"/>
                                      </p:to>
                                    </p:set>
                                    <p:anim calcmode="lin" valueType="num">
                                      <p:cBhvr>
                                        <p:cTn id="55" dur="250" fill="hold"/>
                                        <p:tgtEl>
                                          <p:spTgt spid="237"/>
                                        </p:tgtEl>
                                        <p:attrNameLst>
                                          <p:attrName>ppt_w</p:attrName>
                                        </p:attrNameLst>
                                      </p:cBhvr>
                                      <p:tavLst>
                                        <p:tav tm="0">
                                          <p:val>
                                            <p:fltVal val="0"/>
                                          </p:val>
                                        </p:tav>
                                        <p:tav tm="100000">
                                          <p:val>
                                            <p:strVal val="#ppt_w"/>
                                          </p:val>
                                        </p:tav>
                                      </p:tavLst>
                                    </p:anim>
                                    <p:anim calcmode="lin" valueType="num">
                                      <p:cBhvr>
                                        <p:cTn id="56" dur="250" fill="hold"/>
                                        <p:tgtEl>
                                          <p:spTgt spid="237"/>
                                        </p:tgtEl>
                                        <p:attrNameLst>
                                          <p:attrName>ppt_h</p:attrName>
                                        </p:attrNameLst>
                                      </p:cBhvr>
                                      <p:tavLst>
                                        <p:tav tm="0">
                                          <p:val>
                                            <p:fltVal val="0"/>
                                          </p:val>
                                        </p:tav>
                                        <p:tav tm="100000">
                                          <p:val>
                                            <p:strVal val="#ppt_h"/>
                                          </p:val>
                                        </p:tav>
                                      </p:tavLst>
                                    </p:anim>
                                    <p:animEffect transition="in" filter="fade">
                                      <p:cBhvr>
                                        <p:cTn id="57" dur="250"/>
                                        <p:tgtEl>
                                          <p:spTgt spid="237"/>
                                        </p:tgtEl>
                                      </p:cBhvr>
                                    </p:animEffect>
                                  </p:childTnLst>
                                </p:cTn>
                              </p:par>
                            </p:childTnLst>
                          </p:cTn>
                        </p:par>
                        <p:par>
                          <p:cTn id="58" fill="hold">
                            <p:stCondLst>
                              <p:cond delay="2250"/>
                            </p:stCondLst>
                            <p:childTnLst>
                              <p:par>
                                <p:cTn id="59" presetID="53" presetClass="entr" presetSubtype="16" fill="hold" grpId="0" nodeType="afterEffect">
                                  <p:stCondLst>
                                    <p:cond delay="0"/>
                                  </p:stCondLst>
                                  <p:childTnLst>
                                    <p:set>
                                      <p:cBhvr>
                                        <p:cTn id="60" dur="1" fill="hold">
                                          <p:stCondLst>
                                            <p:cond delay="0"/>
                                          </p:stCondLst>
                                        </p:cTn>
                                        <p:tgtEl>
                                          <p:spTgt spid="238"/>
                                        </p:tgtEl>
                                        <p:attrNameLst>
                                          <p:attrName>style.visibility</p:attrName>
                                        </p:attrNameLst>
                                      </p:cBhvr>
                                      <p:to>
                                        <p:strVal val="visible"/>
                                      </p:to>
                                    </p:set>
                                    <p:anim calcmode="lin" valueType="num">
                                      <p:cBhvr>
                                        <p:cTn id="61" dur="250" fill="hold"/>
                                        <p:tgtEl>
                                          <p:spTgt spid="238"/>
                                        </p:tgtEl>
                                        <p:attrNameLst>
                                          <p:attrName>ppt_w</p:attrName>
                                        </p:attrNameLst>
                                      </p:cBhvr>
                                      <p:tavLst>
                                        <p:tav tm="0">
                                          <p:val>
                                            <p:fltVal val="0"/>
                                          </p:val>
                                        </p:tav>
                                        <p:tav tm="100000">
                                          <p:val>
                                            <p:strVal val="#ppt_w"/>
                                          </p:val>
                                        </p:tav>
                                      </p:tavLst>
                                    </p:anim>
                                    <p:anim calcmode="lin" valueType="num">
                                      <p:cBhvr>
                                        <p:cTn id="62" dur="250" fill="hold"/>
                                        <p:tgtEl>
                                          <p:spTgt spid="238"/>
                                        </p:tgtEl>
                                        <p:attrNameLst>
                                          <p:attrName>ppt_h</p:attrName>
                                        </p:attrNameLst>
                                      </p:cBhvr>
                                      <p:tavLst>
                                        <p:tav tm="0">
                                          <p:val>
                                            <p:fltVal val="0"/>
                                          </p:val>
                                        </p:tav>
                                        <p:tav tm="100000">
                                          <p:val>
                                            <p:strVal val="#ppt_h"/>
                                          </p:val>
                                        </p:tav>
                                      </p:tavLst>
                                    </p:anim>
                                    <p:animEffect transition="in" filter="fade">
                                      <p:cBhvr>
                                        <p:cTn id="63" dur="250"/>
                                        <p:tgtEl>
                                          <p:spTgt spid="238"/>
                                        </p:tgtEl>
                                      </p:cBhvr>
                                    </p:animEffect>
                                  </p:childTnLst>
                                </p:cTn>
                              </p:par>
                            </p:childTnLst>
                          </p:cTn>
                        </p:par>
                        <p:par>
                          <p:cTn id="64" fill="hold">
                            <p:stCondLst>
                              <p:cond delay="2500"/>
                            </p:stCondLst>
                            <p:childTnLst>
                              <p:par>
                                <p:cTn id="65" presetID="53" presetClass="entr" presetSubtype="16" fill="hold" grpId="0" nodeType="afterEffect">
                                  <p:stCondLst>
                                    <p:cond delay="0"/>
                                  </p:stCondLst>
                                  <p:childTnLst>
                                    <p:set>
                                      <p:cBhvr>
                                        <p:cTn id="66" dur="1" fill="hold">
                                          <p:stCondLst>
                                            <p:cond delay="0"/>
                                          </p:stCondLst>
                                        </p:cTn>
                                        <p:tgtEl>
                                          <p:spTgt spid="239"/>
                                        </p:tgtEl>
                                        <p:attrNameLst>
                                          <p:attrName>style.visibility</p:attrName>
                                        </p:attrNameLst>
                                      </p:cBhvr>
                                      <p:to>
                                        <p:strVal val="visible"/>
                                      </p:to>
                                    </p:set>
                                    <p:anim calcmode="lin" valueType="num">
                                      <p:cBhvr>
                                        <p:cTn id="67" dur="250" fill="hold"/>
                                        <p:tgtEl>
                                          <p:spTgt spid="239"/>
                                        </p:tgtEl>
                                        <p:attrNameLst>
                                          <p:attrName>ppt_w</p:attrName>
                                        </p:attrNameLst>
                                      </p:cBhvr>
                                      <p:tavLst>
                                        <p:tav tm="0">
                                          <p:val>
                                            <p:fltVal val="0"/>
                                          </p:val>
                                        </p:tav>
                                        <p:tav tm="100000">
                                          <p:val>
                                            <p:strVal val="#ppt_w"/>
                                          </p:val>
                                        </p:tav>
                                      </p:tavLst>
                                    </p:anim>
                                    <p:anim calcmode="lin" valueType="num">
                                      <p:cBhvr>
                                        <p:cTn id="68" dur="250" fill="hold"/>
                                        <p:tgtEl>
                                          <p:spTgt spid="239"/>
                                        </p:tgtEl>
                                        <p:attrNameLst>
                                          <p:attrName>ppt_h</p:attrName>
                                        </p:attrNameLst>
                                      </p:cBhvr>
                                      <p:tavLst>
                                        <p:tav tm="0">
                                          <p:val>
                                            <p:fltVal val="0"/>
                                          </p:val>
                                        </p:tav>
                                        <p:tav tm="100000">
                                          <p:val>
                                            <p:strVal val="#ppt_h"/>
                                          </p:val>
                                        </p:tav>
                                      </p:tavLst>
                                    </p:anim>
                                    <p:animEffect transition="in" filter="fade">
                                      <p:cBhvr>
                                        <p:cTn id="69" dur="250"/>
                                        <p:tgtEl>
                                          <p:spTgt spid="239"/>
                                        </p:tgtEl>
                                      </p:cBhvr>
                                    </p:animEffect>
                                  </p:childTnLst>
                                </p:cTn>
                              </p:par>
                            </p:childTnLst>
                          </p:cTn>
                        </p:par>
                        <p:par>
                          <p:cTn id="70" fill="hold">
                            <p:stCondLst>
                              <p:cond delay="2750"/>
                            </p:stCondLst>
                            <p:childTnLst>
                              <p:par>
                                <p:cTn id="71" presetID="53" presetClass="entr" presetSubtype="16" fill="hold" grpId="0" nodeType="afterEffect">
                                  <p:stCondLst>
                                    <p:cond delay="0"/>
                                  </p:stCondLst>
                                  <p:childTnLst>
                                    <p:set>
                                      <p:cBhvr>
                                        <p:cTn id="72" dur="1" fill="hold">
                                          <p:stCondLst>
                                            <p:cond delay="0"/>
                                          </p:stCondLst>
                                        </p:cTn>
                                        <p:tgtEl>
                                          <p:spTgt spid="240"/>
                                        </p:tgtEl>
                                        <p:attrNameLst>
                                          <p:attrName>style.visibility</p:attrName>
                                        </p:attrNameLst>
                                      </p:cBhvr>
                                      <p:to>
                                        <p:strVal val="visible"/>
                                      </p:to>
                                    </p:set>
                                    <p:anim calcmode="lin" valueType="num">
                                      <p:cBhvr>
                                        <p:cTn id="73" dur="250" fill="hold"/>
                                        <p:tgtEl>
                                          <p:spTgt spid="240"/>
                                        </p:tgtEl>
                                        <p:attrNameLst>
                                          <p:attrName>ppt_w</p:attrName>
                                        </p:attrNameLst>
                                      </p:cBhvr>
                                      <p:tavLst>
                                        <p:tav tm="0">
                                          <p:val>
                                            <p:fltVal val="0"/>
                                          </p:val>
                                        </p:tav>
                                        <p:tav tm="100000">
                                          <p:val>
                                            <p:strVal val="#ppt_w"/>
                                          </p:val>
                                        </p:tav>
                                      </p:tavLst>
                                    </p:anim>
                                    <p:anim calcmode="lin" valueType="num">
                                      <p:cBhvr>
                                        <p:cTn id="74" dur="250" fill="hold"/>
                                        <p:tgtEl>
                                          <p:spTgt spid="240"/>
                                        </p:tgtEl>
                                        <p:attrNameLst>
                                          <p:attrName>ppt_h</p:attrName>
                                        </p:attrNameLst>
                                      </p:cBhvr>
                                      <p:tavLst>
                                        <p:tav tm="0">
                                          <p:val>
                                            <p:fltVal val="0"/>
                                          </p:val>
                                        </p:tav>
                                        <p:tav tm="100000">
                                          <p:val>
                                            <p:strVal val="#ppt_h"/>
                                          </p:val>
                                        </p:tav>
                                      </p:tavLst>
                                    </p:anim>
                                    <p:animEffect transition="in" filter="fade">
                                      <p:cBhvr>
                                        <p:cTn id="75" dur="250"/>
                                        <p:tgtEl>
                                          <p:spTgt spid="240"/>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241"/>
                                        </p:tgtEl>
                                        <p:attrNameLst>
                                          <p:attrName>style.visibility</p:attrName>
                                        </p:attrNameLst>
                                      </p:cBhvr>
                                      <p:to>
                                        <p:strVal val="visible"/>
                                      </p:to>
                                    </p:set>
                                    <p:anim calcmode="lin" valueType="num">
                                      <p:cBhvr>
                                        <p:cTn id="79" dur="250" fill="hold"/>
                                        <p:tgtEl>
                                          <p:spTgt spid="241"/>
                                        </p:tgtEl>
                                        <p:attrNameLst>
                                          <p:attrName>ppt_w</p:attrName>
                                        </p:attrNameLst>
                                      </p:cBhvr>
                                      <p:tavLst>
                                        <p:tav tm="0">
                                          <p:val>
                                            <p:fltVal val="0"/>
                                          </p:val>
                                        </p:tav>
                                        <p:tav tm="100000">
                                          <p:val>
                                            <p:strVal val="#ppt_w"/>
                                          </p:val>
                                        </p:tav>
                                      </p:tavLst>
                                    </p:anim>
                                    <p:anim calcmode="lin" valueType="num">
                                      <p:cBhvr>
                                        <p:cTn id="80" dur="250" fill="hold"/>
                                        <p:tgtEl>
                                          <p:spTgt spid="241"/>
                                        </p:tgtEl>
                                        <p:attrNameLst>
                                          <p:attrName>ppt_h</p:attrName>
                                        </p:attrNameLst>
                                      </p:cBhvr>
                                      <p:tavLst>
                                        <p:tav tm="0">
                                          <p:val>
                                            <p:fltVal val="0"/>
                                          </p:val>
                                        </p:tav>
                                        <p:tav tm="100000">
                                          <p:val>
                                            <p:strVal val="#ppt_h"/>
                                          </p:val>
                                        </p:tav>
                                      </p:tavLst>
                                    </p:anim>
                                    <p:animEffect transition="in" filter="fade">
                                      <p:cBhvr>
                                        <p:cTn id="81" dur="250"/>
                                        <p:tgtEl>
                                          <p:spTgt spid="241"/>
                                        </p:tgtEl>
                                      </p:cBhvr>
                                    </p:animEffect>
                                  </p:childTnLst>
                                </p:cTn>
                              </p:par>
                            </p:childTnLst>
                          </p:cTn>
                        </p:par>
                        <p:par>
                          <p:cTn id="82" fill="hold">
                            <p:stCondLst>
                              <p:cond delay="3250"/>
                            </p:stCondLst>
                            <p:childTnLst>
                              <p:par>
                                <p:cTn id="83" presetID="53" presetClass="entr" presetSubtype="16" fill="hold" grpId="0" nodeType="afterEffect">
                                  <p:stCondLst>
                                    <p:cond delay="0"/>
                                  </p:stCondLst>
                                  <p:childTnLst>
                                    <p:set>
                                      <p:cBhvr>
                                        <p:cTn id="84" dur="1" fill="hold">
                                          <p:stCondLst>
                                            <p:cond delay="0"/>
                                          </p:stCondLst>
                                        </p:cTn>
                                        <p:tgtEl>
                                          <p:spTgt spid="242"/>
                                        </p:tgtEl>
                                        <p:attrNameLst>
                                          <p:attrName>style.visibility</p:attrName>
                                        </p:attrNameLst>
                                      </p:cBhvr>
                                      <p:to>
                                        <p:strVal val="visible"/>
                                      </p:to>
                                    </p:set>
                                    <p:anim calcmode="lin" valueType="num">
                                      <p:cBhvr>
                                        <p:cTn id="85" dur="250" fill="hold"/>
                                        <p:tgtEl>
                                          <p:spTgt spid="242"/>
                                        </p:tgtEl>
                                        <p:attrNameLst>
                                          <p:attrName>ppt_w</p:attrName>
                                        </p:attrNameLst>
                                      </p:cBhvr>
                                      <p:tavLst>
                                        <p:tav tm="0">
                                          <p:val>
                                            <p:fltVal val="0"/>
                                          </p:val>
                                        </p:tav>
                                        <p:tav tm="100000">
                                          <p:val>
                                            <p:strVal val="#ppt_w"/>
                                          </p:val>
                                        </p:tav>
                                      </p:tavLst>
                                    </p:anim>
                                    <p:anim calcmode="lin" valueType="num">
                                      <p:cBhvr>
                                        <p:cTn id="86" dur="250" fill="hold"/>
                                        <p:tgtEl>
                                          <p:spTgt spid="242"/>
                                        </p:tgtEl>
                                        <p:attrNameLst>
                                          <p:attrName>ppt_h</p:attrName>
                                        </p:attrNameLst>
                                      </p:cBhvr>
                                      <p:tavLst>
                                        <p:tav tm="0">
                                          <p:val>
                                            <p:fltVal val="0"/>
                                          </p:val>
                                        </p:tav>
                                        <p:tav tm="100000">
                                          <p:val>
                                            <p:strVal val="#ppt_h"/>
                                          </p:val>
                                        </p:tav>
                                      </p:tavLst>
                                    </p:anim>
                                    <p:animEffect transition="in" filter="fade">
                                      <p:cBhvr>
                                        <p:cTn id="87" dur="250"/>
                                        <p:tgtEl>
                                          <p:spTgt spid="242"/>
                                        </p:tgtEl>
                                      </p:cBhvr>
                                    </p:animEffect>
                                  </p:childTnLst>
                                </p:cTn>
                              </p:par>
                            </p:childTnLst>
                          </p:cTn>
                        </p:par>
                        <p:par>
                          <p:cTn id="88" fill="hold">
                            <p:stCondLst>
                              <p:cond delay="3500"/>
                            </p:stCondLst>
                            <p:childTnLst>
                              <p:par>
                                <p:cTn id="89" presetID="53" presetClass="entr" presetSubtype="16" fill="hold" grpId="0" nodeType="afterEffect">
                                  <p:stCondLst>
                                    <p:cond delay="0"/>
                                  </p:stCondLst>
                                  <p:childTnLst>
                                    <p:set>
                                      <p:cBhvr>
                                        <p:cTn id="90" dur="1" fill="hold">
                                          <p:stCondLst>
                                            <p:cond delay="0"/>
                                          </p:stCondLst>
                                        </p:cTn>
                                        <p:tgtEl>
                                          <p:spTgt spid="243"/>
                                        </p:tgtEl>
                                        <p:attrNameLst>
                                          <p:attrName>style.visibility</p:attrName>
                                        </p:attrNameLst>
                                      </p:cBhvr>
                                      <p:to>
                                        <p:strVal val="visible"/>
                                      </p:to>
                                    </p:set>
                                    <p:anim calcmode="lin" valueType="num">
                                      <p:cBhvr>
                                        <p:cTn id="91" dur="250" fill="hold"/>
                                        <p:tgtEl>
                                          <p:spTgt spid="243"/>
                                        </p:tgtEl>
                                        <p:attrNameLst>
                                          <p:attrName>ppt_w</p:attrName>
                                        </p:attrNameLst>
                                      </p:cBhvr>
                                      <p:tavLst>
                                        <p:tav tm="0">
                                          <p:val>
                                            <p:fltVal val="0"/>
                                          </p:val>
                                        </p:tav>
                                        <p:tav tm="100000">
                                          <p:val>
                                            <p:strVal val="#ppt_w"/>
                                          </p:val>
                                        </p:tav>
                                      </p:tavLst>
                                    </p:anim>
                                    <p:anim calcmode="lin" valueType="num">
                                      <p:cBhvr>
                                        <p:cTn id="92" dur="250" fill="hold"/>
                                        <p:tgtEl>
                                          <p:spTgt spid="243"/>
                                        </p:tgtEl>
                                        <p:attrNameLst>
                                          <p:attrName>ppt_h</p:attrName>
                                        </p:attrNameLst>
                                      </p:cBhvr>
                                      <p:tavLst>
                                        <p:tav tm="0">
                                          <p:val>
                                            <p:fltVal val="0"/>
                                          </p:val>
                                        </p:tav>
                                        <p:tav tm="100000">
                                          <p:val>
                                            <p:strVal val="#ppt_h"/>
                                          </p:val>
                                        </p:tav>
                                      </p:tavLst>
                                    </p:anim>
                                    <p:animEffect transition="in" filter="fade">
                                      <p:cBhvr>
                                        <p:cTn id="93" dur="25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D24ECF-8A2E-E784-77C1-F5E3B7475ECC}"/>
              </a:ext>
            </a:extLst>
          </p:cNvPr>
          <p:cNvSpPr/>
          <p:nvPr/>
        </p:nvSpPr>
        <p:spPr>
          <a:xfrm>
            <a:off x="978042" y="4381500"/>
            <a:ext cx="8623158" cy="502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a:off x="11700013" y="0"/>
            <a:ext cx="6587987"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10455021" y="2615095"/>
            <a:ext cx="7375779" cy="7691151"/>
          </a:xfrm>
          <a:custGeom>
            <a:avLst/>
            <a:gdLst/>
            <a:ahLst/>
            <a:cxnLst/>
            <a:rect l="l" t="t" r="r" b="b"/>
            <a:pathLst>
              <a:path w="7375779" h="8229600">
                <a:moveTo>
                  <a:pt x="0" y="0"/>
                </a:moveTo>
                <a:lnTo>
                  <a:pt x="7375779" y="0"/>
                </a:lnTo>
                <a:lnTo>
                  <a:pt x="7375779" y="8229600"/>
                </a:lnTo>
                <a:lnTo>
                  <a:pt x="0" y="822960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855116" y="1061609"/>
            <a:ext cx="11766276" cy="1052532"/>
          </a:xfrm>
          <a:prstGeom prst="rect">
            <a:avLst/>
          </a:prstGeom>
        </p:spPr>
        <p:txBody>
          <a:bodyPr lIns="0" tIns="0" rIns="0" bIns="0" rtlCol="0" anchor="t">
            <a:spAutoFit/>
          </a:bodyPr>
          <a:lstStyle/>
          <a:p>
            <a:pPr algn="l">
              <a:lnSpc>
                <a:spcPts val="8966"/>
              </a:lnSpc>
            </a:pPr>
            <a:r>
              <a:rPr lang="en-US" sz="6404">
                <a:solidFill>
                  <a:srgbClr val="FFFFFF"/>
                </a:solidFill>
                <a:latin typeface="Arial" panose="020B0604020202020204" pitchFamily="34" charset="0"/>
                <a:ea typeface="DIN Next LT Pro 1"/>
                <a:cs typeface="Arial" panose="020B0604020202020204" pitchFamily="34" charset="0"/>
                <a:sym typeface="DIN Next LT Pro 1"/>
              </a:rPr>
              <a:t>Which tech job is right for me?</a:t>
            </a:r>
          </a:p>
        </p:txBody>
      </p:sp>
      <p:sp>
        <p:nvSpPr>
          <p:cNvPr id="9" name="TextBox 9"/>
          <p:cNvSpPr txBox="1"/>
          <p:nvPr/>
        </p:nvSpPr>
        <p:spPr>
          <a:xfrm>
            <a:off x="990600" y="2705100"/>
            <a:ext cx="10028315" cy="1485151"/>
          </a:xfrm>
          <a:prstGeom prst="rect">
            <a:avLst/>
          </a:prstGeom>
        </p:spPr>
        <p:txBody>
          <a:bodyPr lIns="0" tIns="0" rIns="0" bIns="0" rtlCol="0" anchor="t">
            <a:spAutoFit/>
          </a:bodyPr>
          <a:lstStyle/>
          <a:p>
            <a:pPr algn="l">
              <a:lnSpc>
                <a:spcPts val="3923"/>
              </a:lnSpc>
            </a:pPr>
            <a:r>
              <a:rPr lang="en-US" sz="2802">
                <a:solidFill>
                  <a:srgbClr val="FFFFFF"/>
                </a:solidFill>
                <a:latin typeface="Arial" panose="020B0604020202020204" pitchFamily="34" charset="0"/>
                <a:ea typeface="DIN Next LT Pro 2"/>
                <a:cs typeface="Arial" panose="020B0604020202020204" pitchFamily="34" charset="0"/>
                <a:sym typeface="DIN Next LT Pro 2"/>
              </a:rPr>
              <a:t>Take our quick quiz to find which tech roles match your answers, based on real industry professionals!</a:t>
            </a:r>
          </a:p>
          <a:p>
            <a:pPr algn="l">
              <a:lnSpc>
                <a:spcPts val="3923"/>
              </a:lnSpc>
            </a:pPr>
            <a:endParaRPr lang="en-US" sz="2802">
              <a:solidFill>
                <a:srgbClr val="FFFFFF"/>
              </a:solidFill>
              <a:latin typeface="Arial" panose="020B0604020202020204" pitchFamily="34" charset="0"/>
              <a:ea typeface="DIN Next LT Pro 2"/>
              <a:cs typeface="Arial" panose="020B0604020202020204" pitchFamily="34" charset="0"/>
              <a:sym typeface="DIN Next LT Pro 2"/>
            </a:endParaRPr>
          </a:p>
        </p:txBody>
      </p:sp>
      <p:pic>
        <p:nvPicPr>
          <p:cNvPr id="10" name="BCS Chartered Institute for IT - Career Inspiration quiz">
            <a:hlinkClick r:id="" action="ppaction://media"/>
            <a:extLst>
              <a:ext uri="{FF2B5EF4-FFF2-40B4-BE49-F238E27FC236}">
                <a16:creationId xmlns:a16="http://schemas.microsoft.com/office/drawing/2014/main" id="{F0BB0D3B-A06A-B6B1-5D76-EF7A3729DA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0" y="4610100"/>
            <a:ext cx="8122447" cy="4568877"/>
          </a:xfrm>
          <a:prstGeom prst="rect">
            <a:avLst/>
          </a:prstGeom>
        </p:spPr>
      </p:pic>
    </p:spTree>
    <p:extLst>
      <p:ext uri="{BB962C8B-B14F-4D97-AF65-F5344CB8AC3E}">
        <p14:creationId xmlns:p14="http://schemas.microsoft.com/office/powerpoint/2010/main" val="201509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 name="Freeform 6"/>
          <p:cNvSpPr/>
          <p:nvPr/>
        </p:nvSpPr>
        <p:spPr>
          <a:xfrm>
            <a:off x="11887050" y="0"/>
            <a:ext cx="640095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p>
        </p:txBody>
      </p:sp>
      <p:sp>
        <p:nvSpPr>
          <p:cNvPr id="45" name="Rectangle 44">
            <a:extLst>
              <a:ext uri="{FF2B5EF4-FFF2-40B4-BE49-F238E27FC236}">
                <a16:creationId xmlns:a16="http://schemas.microsoft.com/office/drawing/2014/main" id="{8896082B-4633-2E08-761C-A67A05EA6149}"/>
              </a:ext>
            </a:extLst>
          </p:cNvPr>
          <p:cNvSpPr/>
          <p:nvPr/>
        </p:nvSpPr>
        <p:spPr>
          <a:xfrm>
            <a:off x="11735185" y="2128639"/>
            <a:ext cx="6171666" cy="3636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ocado trailer">
            <a:hlinkClick r:id="" action="ppaction://media"/>
            <a:extLst>
              <a:ext uri="{FF2B5EF4-FFF2-40B4-BE49-F238E27FC236}">
                <a16:creationId xmlns:a16="http://schemas.microsoft.com/office/drawing/2014/main" id="{7CF050AA-701F-ADFE-2282-4C09621C25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887050" y="2294822"/>
            <a:ext cx="5874076" cy="3304168"/>
          </a:xfrm>
          <a:prstGeom prst="rect">
            <a:avLst/>
          </a:prstGeom>
        </p:spPr>
      </p:pic>
      <p:pic>
        <p:nvPicPr>
          <p:cNvPr id="9" name="Picture 8">
            <a:extLst>
              <a:ext uri="{FF2B5EF4-FFF2-40B4-BE49-F238E27FC236}">
                <a16:creationId xmlns:a16="http://schemas.microsoft.com/office/drawing/2014/main" id="{15AC88AD-5A6D-9385-B9A9-E5948D56F6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43844" y="3619500"/>
            <a:ext cx="9167556" cy="7259142"/>
          </a:xfrm>
          <a:prstGeom prst="rect">
            <a:avLst/>
          </a:prstGeom>
        </p:spPr>
      </p:pic>
      <p:sp>
        <p:nvSpPr>
          <p:cNvPr id="3" name="Freeform 3"/>
          <p:cNvSpPr/>
          <p:nvPr/>
        </p:nvSpPr>
        <p:spPr>
          <a:xfrm flipV="1">
            <a:off x="0" y="93337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10">
              <a:extLst>
                <a:ext uri="{96DAC541-7B7A-43D3-8B79-37D633B846F1}">
                  <asvg:svgBlip xmlns:asvg="http://schemas.microsoft.com/office/drawing/2016/SVG/main" r:embed="rId11"/>
                </a:ext>
              </a:extLst>
            </a:blip>
            <a:stretch>
              <a:fillRect l="-8162"/>
            </a:stretch>
          </a:blipFill>
        </p:spPr>
        <p:txBody>
          <a:bodyPr/>
          <a:lstStyle/>
          <a:p>
            <a:endParaRPr lang="en-GB"/>
          </a:p>
        </p:txBody>
      </p:sp>
      <p:sp>
        <p:nvSpPr>
          <p:cNvPr id="4" name="Freeform 4"/>
          <p:cNvSpPr/>
          <p:nvPr/>
        </p:nvSpPr>
        <p:spPr>
          <a:xfrm flipV="1">
            <a:off x="0" y="58603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12">
              <a:extLst>
                <a:ext uri="{96DAC541-7B7A-43D3-8B79-37D633B846F1}">
                  <asvg:svgBlip xmlns:asvg="http://schemas.microsoft.com/office/drawing/2016/SVG/main" r:embed="rId13"/>
                </a:ext>
              </a:extLst>
            </a:blip>
            <a:stretch>
              <a:fillRect l="-11194"/>
            </a:stretch>
          </a:blipFill>
        </p:spPr>
        <p:txBody>
          <a:bodyPr/>
          <a:lstStyle/>
          <a:p>
            <a:endParaRPr lang="en-GB"/>
          </a:p>
        </p:txBody>
      </p:sp>
      <p:sp>
        <p:nvSpPr>
          <p:cNvPr id="13" name="TextBox 13"/>
          <p:cNvSpPr txBox="1"/>
          <p:nvPr/>
        </p:nvSpPr>
        <p:spPr>
          <a:xfrm>
            <a:off x="332107" y="1033988"/>
            <a:ext cx="8523855" cy="831703"/>
          </a:xfrm>
          <a:prstGeom prst="rect">
            <a:avLst/>
          </a:prstGeom>
        </p:spPr>
        <p:txBody>
          <a:bodyPr lIns="0" tIns="0" rIns="0" bIns="0" rtlCol="0" anchor="t">
            <a:spAutoFit/>
          </a:bodyPr>
          <a:lstStyle/>
          <a:p>
            <a:pPr algn="l">
              <a:lnSpc>
                <a:spcPts val="7139"/>
              </a:lnSpc>
            </a:pPr>
            <a:r>
              <a:rPr lang="en-US" sz="5099">
                <a:solidFill>
                  <a:srgbClr val="030303"/>
                </a:solidFill>
                <a:latin typeface="Arial" panose="020B0604020202020204" pitchFamily="34" charset="0"/>
                <a:ea typeface="DIN Next LT Pro 1"/>
                <a:cs typeface="Arial" panose="020B0604020202020204" pitchFamily="34" charset="0"/>
                <a:sym typeface="DIN Next LT Pro 1"/>
              </a:rPr>
              <a:t>Watch a day in the life of a...</a:t>
            </a:r>
          </a:p>
        </p:txBody>
      </p:sp>
      <p:sp>
        <p:nvSpPr>
          <p:cNvPr id="61" name="Rectangle 60">
            <a:extLst>
              <a:ext uri="{FF2B5EF4-FFF2-40B4-BE49-F238E27FC236}">
                <a16:creationId xmlns:a16="http://schemas.microsoft.com/office/drawing/2014/main" id="{A4A54DB2-5A93-667A-5D9F-A034ED9E11CF}"/>
              </a:ext>
            </a:extLst>
          </p:cNvPr>
          <p:cNvSpPr/>
          <p:nvPr/>
        </p:nvSpPr>
        <p:spPr>
          <a:xfrm>
            <a:off x="2750201" y="3771900"/>
            <a:ext cx="6241399" cy="3690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Arup Trailer">
            <a:hlinkClick r:id="" action="ppaction://media"/>
            <a:extLst>
              <a:ext uri="{FF2B5EF4-FFF2-40B4-BE49-F238E27FC236}">
                <a16:creationId xmlns:a16="http://schemas.microsoft.com/office/drawing/2014/main" id="{512AC786-FA51-A173-B863-DCEE0B4F1B36}"/>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2910559" y="3946906"/>
            <a:ext cx="5907209" cy="3322805"/>
          </a:xfrm>
          <a:prstGeom prst="rect">
            <a:avLst/>
          </a:prstGeom>
        </p:spPr>
      </p:pic>
      <p:sp>
        <p:nvSpPr>
          <p:cNvPr id="2" name="Freeform 2"/>
          <p:cNvSpPr/>
          <p:nvPr/>
        </p:nvSpPr>
        <p:spPr>
          <a:xfrm>
            <a:off x="0" y="3771900"/>
            <a:ext cx="4664126" cy="6515100"/>
          </a:xfrm>
          <a:custGeom>
            <a:avLst/>
            <a:gdLst/>
            <a:ahLst/>
            <a:cxnLst/>
            <a:rect l="l" t="t" r="r" b="b"/>
            <a:pathLst>
              <a:path w="10689680" h="7748496">
                <a:moveTo>
                  <a:pt x="0" y="0"/>
                </a:moveTo>
                <a:lnTo>
                  <a:pt x="10689680" y="0"/>
                </a:lnTo>
                <a:lnTo>
                  <a:pt x="10689680" y="7748497"/>
                </a:lnTo>
                <a:lnTo>
                  <a:pt x="0" y="7748497"/>
                </a:lnTo>
                <a:lnTo>
                  <a:pt x="0" y="0"/>
                </a:lnTo>
                <a:close/>
              </a:path>
            </a:pathLst>
          </a:custGeom>
          <a:blipFill>
            <a:blip r:embed="rId15" cstate="print">
              <a:extLst>
                <a:ext uri="{28A0092B-C50C-407E-A947-70E740481C1C}">
                  <a14:useLocalDpi xmlns:a14="http://schemas.microsoft.com/office/drawing/2010/main"/>
                </a:ext>
              </a:extLst>
            </a:blip>
            <a:stretch>
              <a:fillRect/>
            </a:stretch>
          </a:blipFill>
        </p:spPr>
        <p:txBody>
          <a:bodyPr/>
          <a:lstStyle/>
          <a:p>
            <a:endParaRPr lang="en-GB"/>
          </a:p>
        </p:txBody>
      </p:sp>
      <p:grpSp>
        <p:nvGrpSpPr>
          <p:cNvPr id="53" name="Group 10">
            <a:extLst>
              <a:ext uri="{FF2B5EF4-FFF2-40B4-BE49-F238E27FC236}">
                <a16:creationId xmlns:a16="http://schemas.microsoft.com/office/drawing/2014/main" id="{14FBE724-8A61-638B-2AC3-5FE76439A4B9}"/>
              </a:ext>
            </a:extLst>
          </p:cNvPr>
          <p:cNvGrpSpPr/>
          <p:nvPr/>
        </p:nvGrpSpPr>
        <p:grpSpPr>
          <a:xfrm>
            <a:off x="470043" y="8674988"/>
            <a:ext cx="3055986" cy="819150"/>
            <a:chOff x="0" y="0"/>
            <a:chExt cx="791013" cy="215743"/>
          </a:xfrm>
        </p:grpSpPr>
        <p:sp>
          <p:nvSpPr>
            <p:cNvPr id="54" name="Freeform 11">
              <a:extLst>
                <a:ext uri="{FF2B5EF4-FFF2-40B4-BE49-F238E27FC236}">
                  <a16:creationId xmlns:a16="http://schemas.microsoft.com/office/drawing/2014/main" id="{A0B1EE62-1CC3-0453-A708-1438C93E1B09}"/>
                </a:ext>
              </a:extLst>
            </p:cNvPr>
            <p:cNvSpPr/>
            <p:nvPr/>
          </p:nvSpPr>
          <p:spPr>
            <a:xfrm>
              <a:off x="0" y="0"/>
              <a:ext cx="791013" cy="215743"/>
            </a:xfrm>
            <a:custGeom>
              <a:avLst/>
              <a:gdLst/>
              <a:ahLst/>
              <a:cxnLst/>
              <a:rect l="l" t="t" r="r" b="b"/>
              <a:pathLst>
                <a:path w="791013" h="215743">
                  <a:moveTo>
                    <a:pt x="0" y="0"/>
                  </a:moveTo>
                  <a:lnTo>
                    <a:pt x="791013" y="0"/>
                  </a:lnTo>
                  <a:lnTo>
                    <a:pt x="791013" y="215743"/>
                  </a:lnTo>
                  <a:lnTo>
                    <a:pt x="0" y="215743"/>
                  </a:lnTo>
                  <a:close/>
                </a:path>
              </a:pathLst>
            </a:custGeom>
            <a:solidFill>
              <a:srgbClr val="BCCF00"/>
            </a:solidFill>
          </p:spPr>
          <p:txBody>
            <a:bodyPr/>
            <a:lstStyle/>
            <a:p>
              <a:endParaRPr lang="en-GB"/>
            </a:p>
          </p:txBody>
        </p:sp>
        <p:sp>
          <p:nvSpPr>
            <p:cNvPr id="55" name="TextBox 12">
              <a:extLst>
                <a:ext uri="{FF2B5EF4-FFF2-40B4-BE49-F238E27FC236}">
                  <a16:creationId xmlns:a16="http://schemas.microsoft.com/office/drawing/2014/main" id="{081286FD-736A-7AD6-CB9E-9BC04A7A4BA6}"/>
                </a:ext>
              </a:extLst>
            </p:cNvPr>
            <p:cNvSpPr txBox="1"/>
            <p:nvPr/>
          </p:nvSpPr>
          <p:spPr>
            <a:xfrm>
              <a:off x="0" y="-9525"/>
              <a:ext cx="791013" cy="225268"/>
            </a:xfrm>
            <a:prstGeom prst="rect">
              <a:avLst/>
            </a:prstGeom>
          </p:spPr>
          <p:txBody>
            <a:bodyPr lIns="50800" tIns="50800" rIns="50800" bIns="50800" rtlCol="0" anchor="ctr"/>
            <a:lstStyle/>
            <a:p>
              <a:pPr algn="ctr">
                <a:lnSpc>
                  <a:spcPts val="3120"/>
                </a:lnSpc>
              </a:pPr>
              <a:endParaRPr/>
            </a:p>
          </p:txBody>
        </p:sp>
      </p:grpSp>
      <p:grpSp>
        <p:nvGrpSpPr>
          <p:cNvPr id="56" name="Group 25">
            <a:extLst>
              <a:ext uri="{FF2B5EF4-FFF2-40B4-BE49-F238E27FC236}">
                <a16:creationId xmlns:a16="http://schemas.microsoft.com/office/drawing/2014/main" id="{DC50951B-28C5-B888-B2FB-893DD50E91C6}"/>
              </a:ext>
            </a:extLst>
          </p:cNvPr>
          <p:cNvGrpSpPr/>
          <p:nvPr/>
        </p:nvGrpSpPr>
        <p:grpSpPr>
          <a:xfrm>
            <a:off x="470043" y="9189338"/>
            <a:ext cx="2117940" cy="746797"/>
            <a:chOff x="0" y="0"/>
            <a:chExt cx="557811" cy="215743"/>
          </a:xfrm>
        </p:grpSpPr>
        <p:sp>
          <p:nvSpPr>
            <p:cNvPr id="57" name="Freeform 26">
              <a:extLst>
                <a:ext uri="{FF2B5EF4-FFF2-40B4-BE49-F238E27FC236}">
                  <a16:creationId xmlns:a16="http://schemas.microsoft.com/office/drawing/2014/main" id="{D1BDABD1-0779-F0FC-6D84-973016121A9B}"/>
                </a:ext>
              </a:extLst>
            </p:cNvPr>
            <p:cNvSpPr/>
            <p:nvPr/>
          </p:nvSpPr>
          <p:spPr>
            <a:xfrm>
              <a:off x="0" y="0"/>
              <a:ext cx="557811" cy="215743"/>
            </a:xfrm>
            <a:custGeom>
              <a:avLst/>
              <a:gdLst/>
              <a:ahLst/>
              <a:cxnLst/>
              <a:rect l="l" t="t" r="r" b="b"/>
              <a:pathLst>
                <a:path w="557811" h="215743">
                  <a:moveTo>
                    <a:pt x="0" y="0"/>
                  </a:moveTo>
                  <a:lnTo>
                    <a:pt x="557811" y="0"/>
                  </a:lnTo>
                  <a:lnTo>
                    <a:pt x="557811" y="215743"/>
                  </a:lnTo>
                  <a:lnTo>
                    <a:pt x="0" y="215743"/>
                  </a:lnTo>
                  <a:close/>
                </a:path>
              </a:pathLst>
            </a:custGeom>
            <a:solidFill>
              <a:srgbClr val="BCCF00"/>
            </a:solidFill>
          </p:spPr>
          <p:txBody>
            <a:bodyPr/>
            <a:lstStyle/>
            <a:p>
              <a:endParaRPr lang="en-GB"/>
            </a:p>
          </p:txBody>
        </p:sp>
        <p:sp>
          <p:nvSpPr>
            <p:cNvPr id="58" name="TextBox 27">
              <a:extLst>
                <a:ext uri="{FF2B5EF4-FFF2-40B4-BE49-F238E27FC236}">
                  <a16:creationId xmlns:a16="http://schemas.microsoft.com/office/drawing/2014/main" id="{26938013-B8AC-A14B-656A-1E5BFA36CBBC}"/>
                </a:ext>
              </a:extLst>
            </p:cNvPr>
            <p:cNvSpPr txBox="1"/>
            <p:nvPr/>
          </p:nvSpPr>
          <p:spPr>
            <a:xfrm>
              <a:off x="0" y="-9525"/>
              <a:ext cx="557811" cy="225268"/>
            </a:xfrm>
            <a:prstGeom prst="rect">
              <a:avLst/>
            </a:prstGeom>
          </p:spPr>
          <p:txBody>
            <a:bodyPr lIns="50800" tIns="50800" rIns="50800" bIns="50800" rtlCol="0" anchor="ctr"/>
            <a:lstStyle/>
            <a:p>
              <a:pPr algn="ctr">
                <a:lnSpc>
                  <a:spcPts val="3120"/>
                </a:lnSpc>
              </a:pPr>
              <a:endParaRPr/>
            </a:p>
          </p:txBody>
        </p:sp>
      </p:grpSp>
      <p:sp>
        <p:nvSpPr>
          <p:cNvPr id="59" name="TextBox 28">
            <a:extLst>
              <a:ext uri="{FF2B5EF4-FFF2-40B4-BE49-F238E27FC236}">
                <a16:creationId xmlns:a16="http://schemas.microsoft.com/office/drawing/2014/main" id="{8FCBEFF1-A6D0-23A6-3CD2-F9FBA2E67F20}"/>
              </a:ext>
            </a:extLst>
          </p:cNvPr>
          <p:cNvSpPr txBox="1"/>
          <p:nvPr/>
        </p:nvSpPr>
        <p:spPr>
          <a:xfrm>
            <a:off x="636702" y="8703563"/>
            <a:ext cx="3248816" cy="1030090"/>
          </a:xfrm>
          <a:prstGeom prst="rect">
            <a:avLst/>
          </a:prstGeom>
        </p:spPr>
        <p:txBody>
          <a:bodyPr lIns="0" tIns="0" rIns="0" bIns="0" rtlCol="0" anchor="t">
            <a:spAutoFit/>
          </a:bodyPr>
          <a:lstStyle/>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Graduate digital consultant</a:t>
            </a:r>
            <a:endParaRPr lang="en-US" sz="3000">
              <a:latin typeface="Arial" panose="020B0604020202020204" pitchFamily="34" charset="0"/>
              <a:ea typeface="DIN Next LT Pro 3"/>
              <a:cs typeface="Arial" panose="020B0604020202020204" pitchFamily="34" charset="0"/>
              <a:sym typeface="DIN Next LT Pro 3"/>
              <a:hlinkClick r:id="rId16" tooltip="https://www.youtube.com/watch?v=hZg8u4V7cI8&amp;list=PLEQq-NlZq5PCmgOtTyb0O8ggZ6kD6zSiO&amp;index=4">
                <a:extLst>
                  <a:ext uri="{A12FA001-AC4F-418D-AE19-62706E023703}">
                    <ahyp:hlinkClr xmlns:ahyp="http://schemas.microsoft.com/office/drawing/2018/hyperlinkcolor" val="tx"/>
                  </a:ext>
                </a:extLst>
              </a:hlinkClick>
            </a:endParaRPr>
          </a:p>
        </p:txBody>
      </p:sp>
      <p:grpSp>
        <p:nvGrpSpPr>
          <p:cNvPr id="46" name="Group 29">
            <a:extLst>
              <a:ext uri="{FF2B5EF4-FFF2-40B4-BE49-F238E27FC236}">
                <a16:creationId xmlns:a16="http://schemas.microsoft.com/office/drawing/2014/main" id="{648E8202-5E82-CD72-2C2A-80B3D6338020}"/>
              </a:ext>
            </a:extLst>
          </p:cNvPr>
          <p:cNvGrpSpPr/>
          <p:nvPr/>
        </p:nvGrpSpPr>
        <p:grpSpPr>
          <a:xfrm>
            <a:off x="9448800" y="8929537"/>
            <a:ext cx="2975304" cy="819150"/>
            <a:chOff x="0" y="0"/>
            <a:chExt cx="408131" cy="215743"/>
          </a:xfrm>
        </p:grpSpPr>
        <p:sp>
          <p:nvSpPr>
            <p:cNvPr id="47" name="Freeform 30">
              <a:extLst>
                <a:ext uri="{FF2B5EF4-FFF2-40B4-BE49-F238E27FC236}">
                  <a16:creationId xmlns:a16="http://schemas.microsoft.com/office/drawing/2014/main" id="{1EC948D0-1CDC-E8D6-D458-BD0728B3A263}"/>
                </a:ext>
              </a:extLst>
            </p:cNvPr>
            <p:cNvSpPr/>
            <p:nvPr/>
          </p:nvSpPr>
          <p:spPr>
            <a:xfrm>
              <a:off x="0" y="0"/>
              <a:ext cx="408131" cy="215743"/>
            </a:xfrm>
            <a:custGeom>
              <a:avLst/>
              <a:gdLst/>
              <a:ahLst/>
              <a:cxnLst/>
              <a:rect l="l" t="t" r="r" b="b"/>
              <a:pathLst>
                <a:path w="408131" h="215743">
                  <a:moveTo>
                    <a:pt x="0" y="0"/>
                  </a:moveTo>
                  <a:lnTo>
                    <a:pt x="408131" y="0"/>
                  </a:lnTo>
                  <a:lnTo>
                    <a:pt x="408131" y="215743"/>
                  </a:lnTo>
                  <a:lnTo>
                    <a:pt x="0" y="215743"/>
                  </a:lnTo>
                  <a:close/>
                </a:path>
              </a:pathLst>
            </a:custGeom>
            <a:solidFill>
              <a:srgbClr val="BCCF00"/>
            </a:solidFill>
          </p:spPr>
          <p:txBody>
            <a:bodyPr/>
            <a:lstStyle/>
            <a:p>
              <a:endParaRPr lang="en-GB"/>
            </a:p>
          </p:txBody>
        </p:sp>
        <p:sp>
          <p:nvSpPr>
            <p:cNvPr id="48" name="TextBox 31">
              <a:extLst>
                <a:ext uri="{FF2B5EF4-FFF2-40B4-BE49-F238E27FC236}">
                  <a16:creationId xmlns:a16="http://schemas.microsoft.com/office/drawing/2014/main" id="{4171DB35-B191-97DA-B389-0292C6CBC90A}"/>
                </a:ext>
              </a:extLst>
            </p:cNvPr>
            <p:cNvSpPr txBox="1"/>
            <p:nvPr/>
          </p:nvSpPr>
          <p:spPr>
            <a:xfrm>
              <a:off x="0" y="-9525"/>
              <a:ext cx="408131" cy="225268"/>
            </a:xfrm>
            <a:prstGeom prst="rect">
              <a:avLst/>
            </a:prstGeom>
          </p:spPr>
          <p:txBody>
            <a:bodyPr lIns="50800" tIns="50800" rIns="50800" bIns="50800" rtlCol="0" anchor="ctr"/>
            <a:lstStyle/>
            <a:p>
              <a:pPr algn="ctr">
                <a:lnSpc>
                  <a:spcPts val="3120"/>
                </a:lnSpc>
              </a:pPr>
              <a:endParaRPr/>
            </a:p>
          </p:txBody>
        </p:sp>
      </p:grpSp>
      <p:grpSp>
        <p:nvGrpSpPr>
          <p:cNvPr id="49" name="Group 32">
            <a:extLst>
              <a:ext uri="{FF2B5EF4-FFF2-40B4-BE49-F238E27FC236}">
                <a16:creationId xmlns:a16="http://schemas.microsoft.com/office/drawing/2014/main" id="{E678C7A3-48C5-E832-2DB4-2DD6907AF85C}"/>
              </a:ext>
            </a:extLst>
          </p:cNvPr>
          <p:cNvGrpSpPr/>
          <p:nvPr/>
        </p:nvGrpSpPr>
        <p:grpSpPr>
          <a:xfrm>
            <a:off x="9448801" y="9353550"/>
            <a:ext cx="1904999" cy="819150"/>
            <a:chOff x="0" y="0"/>
            <a:chExt cx="543116" cy="215743"/>
          </a:xfrm>
        </p:grpSpPr>
        <p:sp>
          <p:nvSpPr>
            <p:cNvPr id="50" name="Freeform 33">
              <a:extLst>
                <a:ext uri="{FF2B5EF4-FFF2-40B4-BE49-F238E27FC236}">
                  <a16:creationId xmlns:a16="http://schemas.microsoft.com/office/drawing/2014/main" id="{F01C6FDF-43ED-8890-7E95-74B9A00DE4A0}"/>
                </a:ext>
              </a:extLst>
            </p:cNvPr>
            <p:cNvSpPr/>
            <p:nvPr/>
          </p:nvSpPr>
          <p:spPr>
            <a:xfrm>
              <a:off x="0" y="0"/>
              <a:ext cx="543116" cy="215743"/>
            </a:xfrm>
            <a:custGeom>
              <a:avLst/>
              <a:gdLst/>
              <a:ahLst/>
              <a:cxnLst/>
              <a:rect l="l" t="t" r="r" b="b"/>
              <a:pathLst>
                <a:path w="543116" h="215743">
                  <a:moveTo>
                    <a:pt x="0" y="0"/>
                  </a:moveTo>
                  <a:lnTo>
                    <a:pt x="543116" y="0"/>
                  </a:lnTo>
                  <a:lnTo>
                    <a:pt x="543116" y="215743"/>
                  </a:lnTo>
                  <a:lnTo>
                    <a:pt x="0" y="215743"/>
                  </a:lnTo>
                  <a:close/>
                </a:path>
              </a:pathLst>
            </a:custGeom>
            <a:solidFill>
              <a:srgbClr val="BCCF00"/>
            </a:solidFill>
          </p:spPr>
          <p:txBody>
            <a:bodyPr/>
            <a:lstStyle/>
            <a:p>
              <a:endParaRPr lang="en-GB"/>
            </a:p>
          </p:txBody>
        </p:sp>
        <p:sp>
          <p:nvSpPr>
            <p:cNvPr id="51" name="TextBox 34">
              <a:extLst>
                <a:ext uri="{FF2B5EF4-FFF2-40B4-BE49-F238E27FC236}">
                  <a16:creationId xmlns:a16="http://schemas.microsoft.com/office/drawing/2014/main" id="{BD8936DD-863F-50FA-2D1C-5FA2B423E5B9}"/>
                </a:ext>
              </a:extLst>
            </p:cNvPr>
            <p:cNvSpPr txBox="1"/>
            <p:nvPr/>
          </p:nvSpPr>
          <p:spPr>
            <a:xfrm>
              <a:off x="0" y="-9525"/>
              <a:ext cx="543116" cy="225268"/>
            </a:xfrm>
            <a:prstGeom prst="rect">
              <a:avLst/>
            </a:prstGeom>
          </p:spPr>
          <p:txBody>
            <a:bodyPr lIns="50800" tIns="50800" rIns="50800" bIns="50800" rtlCol="0" anchor="ctr"/>
            <a:lstStyle/>
            <a:p>
              <a:pPr algn="ctr">
                <a:lnSpc>
                  <a:spcPts val="3120"/>
                </a:lnSpc>
              </a:pPr>
              <a:endParaRPr/>
            </a:p>
          </p:txBody>
        </p:sp>
      </p:grpSp>
      <p:sp>
        <p:nvSpPr>
          <p:cNvPr id="52" name="TextBox 35">
            <a:extLst>
              <a:ext uri="{FF2B5EF4-FFF2-40B4-BE49-F238E27FC236}">
                <a16:creationId xmlns:a16="http://schemas.microsoft.com/office/drawing/2014/main" id="{D476A588-7749-5A1E-B3B4-25BD6A377EB0}"/>
              </a:ext>
            </a:extLst>
          </p:cNvPr>
          <p:cNvSpPr txBox="1"/>
          <p:nvPr/>
        </p:nvSpPr>
        <p:spPr>
          <a:xfrm>
            <a:off x="9572742" y="8931994"/>
            <a:ext cx="2851362" cy="1030090"/>
          </a:xfrm>
          <a:prstGeom prst="rect">
            <a:avLst/>
          </a:prstGeom>
        </p:spPr>
        <p:txBody>
          <a:bodyPr lIns="0" tIns="0" rIns="0" bIns="0" rtlCol="0" anchor="t">
            <a:spAutoFit/>
          </a:bodyPr>
          <a:lstStyle/>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Senior software</a:t>
            </a:r>
          </a:p>
          <a:p>
            <a:pPr algn="l">
              <a:lnSpc>
                <a:spcPts val="4200"/>
              </a:lnSpc>
            </a:pPr>
            <a:r>
              <a:rPr lang="en-US" sz="3000">
                <a:latin typeface="Arial" panose="020B0604020202020204" pitchFamily="34" charset="0"/>
                <a:ea typeface="DIN Next LT Pro 3"/>
                <a:cs typeface="Arial" panose="020B0604020202020204" pitchFamily="34" charset="0"/>
                <a:sym typeface="DIN Next LT Pro 3"/>
              </a:rPr>
              <a:t>engineer</a:t>
            </a:r>
            <a:endParaRPr lang="en-US" sz="3000">
              <a:latin typeface="Arial" panose="020B0604020202020204" pitchFamily="34" charset="0"/>
              <a:ea typeface="DIN Next LT Pro 3"/>
              <a:cs typeface="Arial" panose="020B0604020202020204" pitchFamily="34" charset="0"/>
              <a:sym typeface="DIN Next LT Pro 3"/>
              <a:hlinkClick r:id="rId17" tooltip="https://www.youtube.com/watch?v=rwfsCeO9ty0&amp;list=PLEQq-NlZq5PCmgOtTyb0O8ggZ6kD6zSiO&amp;index=6">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2"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0"/>
                </p:tgtEl>
              </p:cMediaNode>
            </p:video>
            <p:seq concurrent="1" nextAc="seek">
              <p:cTn id="12" restart="whenNotActive" fill="hold" evtFilter="cancelBubble" nodeType="interactiveSeq">
                <p:stCondLst>
                  <p:cond evt="onClick" delay="0">
                    <p:tgtEl>
                      <p:spTgt spid="6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0"/>
                                        </p:tgtEl>
                                      </p:cBhvr>
                                    </p:cmd>
                                  </p:childTnLst>
                                </p:cTn>
                              </p:par>
                            </p:childTnLst>
                          </p:cTn>
                        </p:par>
                      </p:childTnLst>
                    </p:cTn>
                  </p:par>
                </p:childTnLst>
              </p:cTn>
              <p:nextCondLst>
                <p:cond evt="onClick" delay="0">
                  <p:tgtEl>
                    <p:spTgt spid="60"/>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9" name="Freeform 2">
            <a:extLst>
              <a:ext uri="{FF2B5EF4-FFF2-40B4-BE49-F238E27FC236}">
                <a16:creationId xmlns:a16="http://schemas.microsoft.com/office/drawing/2014/main" id="{94B91955-6FDB-390A-DC5B-4B9ABD1E85D2}"/>
              </a:ext>
            </a:extLst>
          </p:cNvPr>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0" name="Freeform 3">
            <a:extLst>
              <a:ext uri="{FF2B5EF4-FFF2-40B4-BE49-F238E27FC236}">
                <a16:creationId xmlns:a16="http://schemas.microsoft.com/office/drawing/2014/main" id="{A436E0A5-CA74-3E2B-F646-4136769C1CE6}"/>
              </a:ext>
            </a:extLst>
          </p:cNvPr>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7" name="Oval 86">
            <a:extLst>
              <a:ext uri="{FF2B5EF4-FFF2-40B4-BE49-F238E27FC236}">
                <a16:creationId xmlns:a16="http://schemas.microsoft.com/office/drawing/2014/main" id="{467D85F8-960D-A57F-F30A-B59322A8E7D8}"/>
              </a:ext>
            </a:extLst>
          </p:cNvPr>
          <p:cNvSpPr/>
          <p:nvPr/>
        </p:nvSpPr>
        <p:spPr>
          <a:xfrm>
            <a:off x="463868" y="234819"/>
            <a:ext cx="3204087" cy="32040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6">
            <a:extLst>
              <a:ext uri="{FF2B5EF4-FFF2-40B4-BE49-F238E27FC236}">
                <a16:creationId xmlns:a16="http://schemas.microsoft.com/office/drawing/2014/main" id="{952016BC-D664-351F-07B0-F2B64A762144}"/>
              </a:ext>
            </a:extLst>
          </p:cNvPr>
          <p:cNvGrpSpPr/>
          <p:nvPr/>
        </p:nvGrpSpPr>
        <p:grpSpPr>
          <a:xfrm>
            <a:off x="11996339" y="4538325"/>
            <a:ext cx="5169651" cy="4611673"/>
            <a:chOff x="0" y="0"/>
            <a:chExt cx="1123126" cy="882265"/>
          </a:xfrm>
        </p:grpSpPr>
        <p:sp>
          <p:nvSpPr>
            <p:cNvPr id="74" name="Freeform 7">
              <a:extLst>
                <a:ext uri="{FF2B5EF4-FFF2-40B4-BE49-F238E27FC236}">
                  <a16:creationId xmlns:a16="http://schemas.microsoft.com/office/drawing/2014/main" id="{A857F873-D3FE-E8DB-203A-89AE18532064}"/>
                </a:ext>
              </a:extLst>
            </p:cNvPr>
            <p:cNvSpPr/>
            <p:nvPr/>
          </p:nvSpPr>
          <p:spPr>
            <a:xfrm>
              <a:off x="0" y="0"/>
              <a:ext cx="1123126" cy="882265"/>
            </a:xfrm>
            <a:custGeom>
              <a:avLst/>
              <a:gdLst/>
              <a:ahLst/>
              <a:cxnLst/>
              <a:rect l="l" t="t" r="r" b="b"/>
              <a:pathLst>
                <a:path w="1123126" h="882265">
                  <a:moveTo>
                    <a:pt x="0" y="0"/>
                  </a:moveTo>
                  <a:lnTo>
                    <a:pt x="1123126" y="0"/>
                  </a:lnTo>
                  <a:lnTo>
                    <a:pt x="1123126" y="882265"/>
                  </a:lnTo>
                  <a:lnTo>
                    <a:pt x="0" y="882265"/>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5" name="TextBox 8">
              <a:extLst>
                <a:ext uri="{FF2B5EF4-FFF2-40B4-BE49-F238E27FC236}">
                  <a16:creationId xmlns:a16="http://schemas.microsoft.com/office/drawing/2014/main" id="{FE2C8FDE-D7D0-AE15-AD8E-4C8B505084A4}"/>
                </a:ext>
              </a:extLst>
            </p:cNvPr>
            <p:cNvSpPr txBox="1"/>
            <p:nvPr/>
          </p:nvSpPr>
          <p:spPr>
            <a:xfrm>
              <a:off x="0" y="-9525"/>
              <a:ext cx="1123126" cy="891790"/>
            </a:xfrm>
            <a:prstGeom prst="rect">
              <a:avLst/>
            </a:prstGeom>
          </p:spPr>
          <p:txBody>
            <a:bodyPr lIns="50800" tIns="50800" rIns="50800" bIns="50800" rtlCol="0" anchor="ctr"/>
            <a:lstStyle/>
            <a:p>
              <a:pPr algn="ctr">
                <a:lnSpc>
                  <a:spcPts val="3120"/>
                </a:lnSpc>
              </a:pPr>
              <a:endParaRPr/>
            </a:p>
          </p:txBody>
        </p:sp>
      </p:grpSp>
      <p:grpSp>
        <p:nvGrpSpPr>
          <p:cNvPr id="76" name="Group 9">
            <a:extLst>
              <a:ext uri="{FF2B5EF4-FFF2-40B4-BE49-F238E27FC236}">
                <a16:creationId xmlns:a16="http://schemas.microsoft.com/office/drawing/2014/main" id="{B054BCFD-2F14-D7AC-B408-8AA38AA1134A}"/>
              </a:ext>
            </a:extLst>
          </p:cNvPr>
          <p:cNvGrpSpPr/>
          <p:nvPr/>
        </p:nvGrpSpPr>
        <p:grpSpPr>
          <a:xfrm>
            <a:off x="752126" y="7670695"/>
            <a:ext cx="9738154" cy="2072365"/>
            <a:chOff x="0" y="0"/>
            <a:chExt cx="3017479" cy="642146"/>
          </a:xfrm>
        </p:grpSpPr>
        <p:sp>
          <p:nvSpPr>
            <p:cNvPr id="77" name="Freeform 10">
              <a:extLst>
                <a:ext uri="{FF2B5EF4-FFF2-40B4-BE49-F238E27FC236}">
                  <a16:creationId xmlns:a16="http://schemas.microsoft.com/office/drawing/2014/main" id="{5C15B9E5-CFD8-61DE-C265-2D60EE290D42}"/>
                </a:ext>
              </a:extLst>
            </p:cNvPr>
            <p:cNvSpPr/>
            <p:nvPr/>
          </p:nvSpPr>
          <p:spPr>
            <a:xfrm>
              <a:off x="0" y="0"/>
              <a:ext cx="3017479" cy="642146"/>
            </a:xfrm>
            <a:custGeom>
              <a:avLst/>
              <a:gdLst/>
              <a:ahLst/>
              <a:cxnLst/>
              <a:rect l="l" t="t" r="r" b="b"/>
              <a:pathLst>
                <a:path w="3017479" h="642146">
                  <a:moveTo>
                    <a:pt x="40545" y="0"/>
                  </a:moveTo>
                  <a:lnTo>
                    <a:pt x="2976934" y="0"/>
                  </a:lnTo>
                  <a:cubicBezTo>
                    <a:pt x="2987687" y="0"/>
                    <a:pt x="2998000" y="4272"/>
                    <a:pt x="3005604" y="11875"/>
                  </a:cubicBezTo>
                  <a:cubicBezTo>
                    <a:pt x="3013207" y="19479"/>
                    <a:pt x="3017479" y="29792"/>
                    <a:pt x="3017479" y="40545"/>
                  </a:cubicBezTo>
                  <a:lnTo>
                    <a:pt x="3017479" y="601601"/>
                  </a:lnTo>
                  <a:cubicBezTo>
                    <a:pt x="3017479" y="612354"/>
                    <a:pt x="3013207" y="622667"/>
                    <a:pt x="3005604" y="630271"/>
                  </a:cubicBezTo>
                  <a:cubicBezTo>
                    <a:pt x="2998000" y="637874"/>
                    <a:pt x="2987687" y="642146"/>
                    <a:pt x="2976934" y="642146"/>
                  </a:cubicBezTo>
                  <a:lnTo>
                    <a:pt x="40545" y="642146"/>
                  </a:lnTo>
                  <a:cubicBezTo>
                    <a:pt x="29792" y="642146"/>
                    <a:pt x="19479" y="637874"/>
                    <a:pt x="11875" y="630271"/>
                  </a:cubicBezTo>
                  <a:cubicBezTo>
                    <a:pt x="4272" y="622667"/>
                    <a:pt x="0" y="612354"/>
                    <a:pt x="0" y="601601"/>
                  </a:cubicBezTo>
                  <a:lnTo>
                    <a:pt x="0" y="40545"/>
                  </a:lnTo>
                  <a:cubicBezTo>
                    <a:pt x="0" y="29792"/>
                    <a:pt x="4272" y="19479"/>
                    <a:pt x="11875" y="11875"/>
                  </a:cubicBezTo>
                  <a:cubicBezTo>
                    <a:pt x="19479" y="4272"/>
                    <a:pt x="29792" y="0"/>
                    <a:pt x="40545" y="0"/>
                  </a:cubicBezTo>
                  <a:close/>
                </a:path>
              </a:pathLst>
            </a:custGeom>
            <a:solidFill>
              <a:srgbClr val="BCCF00"/>
            </a:solidFill>
          </p:spPr>
          <p:txBody>
            <a:bodyPr/>
            <a:lstStyle/>
            <a:p>
              <a:endParaRPr lang="en-GB"/>
            </a:p>
          </p:txBody>
        </p:sp>
        <p:sp>
          <p:nvSpPr>
            <p:cNvPr id="78" name="TextBox 11">
              <a:extLst>
                <a:ext uri="{FF2B5EF4-FFF2-40B4-BE49-F238E27FC236}">
                  <a16:creationId xmlns:a16="http://schemas.microsoft.com/office/drawing/2014/main" id="{F719A7EF-A94F-3111-D733-222237EEA1DE}"/>
                </a:ext>
              </a:extLst>
            </p:cNvPr>
            <p:cNvSpPr txBox="1"/>
            <p:nvPr/>
          </p:nvSpPr>
          <p:spPr>
            <a:xfrm>
              <a:off x="0" y="-9525"/>
              <a:ext cx="3017479" cy="651671"/>
            </a:xfrm>
            <a:prstGeom prst="rect">
              <a:avLst/>
            </a:prstGeom>
          </p:spPr>
          <p:txBody>
            <a:bodyPr lIns="50800" tIns="50800" rIns="50800" bIns="50800" rtlCol="0" anchor="ctr"/>
            <a:lstStyle/>
            <a:p>
              <a:pPr algn="ctr">
                <a:lnSpc>
                  <a:spcPts val="3120"/>
                </a:lnSpc>
              </a:pPr>
              <a:endParaRPr/>
            </a:p>
          </p:txBody>
        </p:sp>
      </p:grpSp>
      <p:sp>
        <p:nvSpPr>
          <p:cNvPr id="79" name="Freeform 12">
            <a:extLst>
              <a:ext uri="{FF2B5EF4-FFF2-40B4-BE49-F238E27FC236}">
                <a16:creationId xmlns:a16="http://schemas.microsoft.com/office/drawing/2014/main" id="{D39AC285-EBB7-7225-980B-C16087416EC3}"/>
              </a:ext>
            </a:extLst>
          </p:cNvPr>
          <p:cNvSpPr/>
          <p:nvPr/>
        </p:nvSpPr>
        <p:spPr>
          <a:xfrm>
            <a:off x="752126" y="3972946"/>
            <a:ext cx="2331819" cy="2331819"/>
          </a:xfrm>
          <a:custGeom>
            <a:avLst/>
            <a:gdLst/>
            <a:ahLst/>
            <a:cxnLst/>
            <a:rect l="l" t="t" r="r" b="b"/>
            <a:pathLst>
              <a:path w="2331819" h="2331819">
                <a:moveTo>
                  <a:pt x="0" y="0"/>
                </a:moveTo>
                <a:lnTo>
                  <a:pt x="2331818" y="0"/>
                </a:lnTo>
                <a:lnTo>
                  <a:pt x="2331818" y="2331819"/>
                </a:lnTo>
                <a:lnTo>
                  <a:pt x="0" y="233181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0" name="Freeform 13">
            <a:extLst>
              <a:ext uri="{FF2B5EF4-FFF2-40B4-BE49-F238E27FC236}">
                <a16:creationId xmlns:a16="http://schemas.microsoft.com/office/drawing/2014/main" id="{29FAC9C3-118D-E886-A962-3BE7810261C6}"/>
              </a:ext>
            </a:extLst>
          </p:cNvPr>
          <p:cNvSpPr/>
          <p:nvPr/>
        </p:nvSpPr>
        <p:spPr>
          <a:xfrm>
            <a:off x="12804384" y="486995"/>
            <a:ext cx="3553561" cy="3221229"/>
          </a:xfrm>
          <a:custGeom>
            <a:avLst/>
            <a:gdLst/>
            <a:ahLst/>
            <a:cxnLst/>
            <a:rect l="l" t="t" r="r" b="b"/>
            <a:pathLst>
              <a:path w="3553561" h="3221229">
                <a:moveTo>
                  <a:pt x="0" y="0"/>
                </a:moveTo>
                <a:lnTo>
                  <a:pt x="3553561" y="0"/>
                </a:lnTo>
                <a:lnTo>
                  <a:pt x="3553561" y="3221228"/>
                </a:lnTo>
                <a:lnTo>
                  <a:pt x="0" y="3221228"/>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1" name="TextBox 14">
            <a:extLst>
              <a:ext uri="{FF2B5EF4-FFF2-40B4-BE49-F238E27FC236}">
                <a16:creationId xmlns:a16="http://schemas.microsoft.com/office/drawing/2014/main" id="{C8ECDC6B-3A9C-8E5F-4CFC-055F2E96225F}"/>
              </a:ext>
            </a:extLst>
          </p:cNvPr>
          <p:cNvSpPr txBox="1"/>
          <p:nvPr/>
        </p:nvSpPr>
        <p:spPr>
          <a:xfrm>
            <a:off x="12441223" y="4829166"/>
            <a:ext cx="4279884" cy="4451347"/>
          </a:xfrm>
          <a:prstGeom prst="rect">
            <a:avLst/>
          </a:prstGeom>
        </p:spPr>
        <p:txBody>
          <a:bodyPr lIns="0" tIns="0" rIns="0" bIns="0" rtlCol="0" anchor="t">
            <a:spAutoFit/>
          </a:bodyPr>
          <a:lstStyle/>
          <a:p>
            <a:pPr algn="l">
              <a:lnSpc>
                <a:spcPts val="5464"/>
              </a:lnSpc>
            </a:pPr>
            <a:r>
              <a:rPr lang="en-US" sz="3902" b="1">
                <a:solidFill>
                  <a:srgbClr val="FFFFFF"/>
                </a:solidFill>
                <a:latin typeface="Arial" panose="020B0604020202020204" pitchFamily="34" charset="0"/>
                <a:ea typeface="DIN Next LT Pro 1"/>
                <a:cs typeface="Arial" panose="020B0604020202020204" pitchFamily="34" charset="0"/>
                <a:sym typeface="DIN Next LT Pro 1"/>
              </a:rPr>
              <a:t>What do I enjoy the most about my job? </a:t>
            </a:r>
          </a:p>
          <a:p>
            <a:pPr algn="l">
              <a:lnSpc>
                <a:spcPts val="4987"/>
              </a:lnSpc>
            </a:pPr>
            <a:r>
              <a:rPr lang="en-US" sz="3562">
                <a:solidFill>
                  <a:srgbClr val="FFFFFF"/>
                </a:solidFill>
                <a:latin typeface="Arial" panose="020B0604020202020204" pitchFamily="34" charset="0"/>
                <a:ea typeface="DIN Next LT Pro 2"/>
                <a:cs typeface="Arial" panose="020B0604020202020204" pitchFamily="34" charset="0"/>
                <a:sym typeface="DIN Next LT Pro 2"/>
              </a:rPr>
              <a:t>[one or two things you enjoy most about your job] </a:t>
            </a:r>
          </a:p>
          <a:p>
            <a:pPr algn="l">
              <a:lnSpc>
                <a:spcPts val="3240"/>
              </a:lnSpc>
            </a:pPr>
            <a:endParaRPr lang="en-US" sz="3562">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82" name="TextBox 15">
            <a:extLst>
              <a:ext uri="{FF2B5EF4-FFF2-40B4-BE49-F238E27FC236}">
                <a16:creationId xmlns:a16="http://schemas.microsoft.com/office/drawing/2014/main" id="{C0232985-58FA-632D-0E65-1DD2E0C56ABE}"/>
              </a:ext>
            </a:extLst>
          </p:cNvPr>
          <p:cNvSpPr txBox="1"/>
          <p:nvPr/>
        </p:nvSpPr>
        <p:spPr>
          <a:xfrm>
            <a:off x="3433418" y="4031967"/>
            <a:ext cx="7333436" cy="2071080"/>
          </a:xfrm>
          <a:prstGeom prst="rect">
            <a:avLst/>
          </a:prstGeom>
        </p:spPr>
        <p:txBody>
          <a:bodyPr lIns="0" tIns="0" rIns="0" bIns="0" rtlCol="0" anchor="t">
            <a:spAutoFit/>
          </a:bodyPr>
          <a:lstStyle/>
          <a:p>
            <a:pPr algn="l">
              <a:lnSpc>
                <a:spcPts val="6414"/>
              </a:lnSpc>
            </a:pPr>
            <a:r>
              <a:rPr lang="en-US" sz="4581" b="1">
                <a:solidFill>
                  <a:srgbClr val="FFFFFF"/>
                </a:solidFill>
                <a:latin typeface="Arial" panose="020B0604020202020204" pitchFamily="34" charset="0"/>
                <a:ea typeface="DIN Next LT Pro 1"/>
                <a:cs typeface="Arial" panose="020B0604020202020204" pitchFamily="34" charset="0"/>
                <a:sym typeface="DIN Next LT Pro 1"/>
              </a:rPr>
              <a:t>What do I do?</a:t>
            </a:r>
          </a:p>
          <a:p>
            <a:pPr algn="l">
              <a:lnSpc>
                <a:spcPts val="5073"/>
              </a:lnSpc>
            </a:pPr>
            <a:r>
              <a:rPr lang="en-US" sz="3623">
                <a:solidFill>
                  <a:srgbClr val="FFFFFF"/>
                </a:solidFill>
                <a:latin typeface="Arial" panose="020B0604020202020204" pitchFamily="34" charset="0"/>
                <a:ea typeface="DIN Next LT Pro 2"/>
                <a:cs typeface="Arial" panose="020B0604020202020204" pitchFamily="34" charset="0"/>
                <a:sym typeface="DIN Next LT Pro 2"/>
              </a:rPr>
              <a:t>[brief summary of your job including job title and company name]</a:t>
            </a:r>
          </a:p>
        </p:txBody>
      </p:sp>
      <p:sp>
        <p:nvSpPr>
          <p:cNvPr id="83" name="TextBox 16">
            <a:extLst>
              <a:ext uri="{FF2B5EF4-FFF2-40B4-BE49-F238E27FC236}">
                <a16:creationId xmlns:a16="http://schemas.microsoft.com/office/drawing/2014/main" id="{9F94E771-9DAD-E4F0-B59B-A80C205F2FF5}"/>
              </a:ext>
            </a:extLst>
          </p:cNvPr>
          <p:cNvSpPr txBox="1"/>
          <p:nvPr/>
        </p:nvSpPr>
        <p:spPr>
          <a:xfrm>
            <a:off x="4033285" y="1265648"/>
            <a:ext cx="6133701" cy="866648"/>
          </a:xfrm>
          <a:prstGeom prst="rect">
            <a:avLst/>
          </a:prstGeom>
        </p:spPr>
        <p:txBody>
          <a:bodyPr lIns="0" tIns="0" rIns="0" bIns="0" rtlCol="0" anchor="t">
            <a:spAutoFit/>
          </a:bodyPr>
          <a:lstStyle/>
          <a:p>
            <a:pPr algn="l">
              <a:lnSpc>
                <a:spcPts val="7430"/>
              </a:lnSpc>
            </a:pPr>
            <a:r>
              <a:rPr lang="en-US" sz="5307">
                <a:solidFill>
                  <a:srgbClr val="030303"/>
                </a:solidFill>
                <a:latin typeface="Arial" panose="020B0604020202020204" pitchFamily="34" charset="0"/>
                <a:ea typeface="DIN Next LT Pro 1"/>
                <a:cs typeface="Arial" panose="020B0604020202020204" pitchFamily="34" charset="0"/>
                <a:sym typeface="DIN Next LT Pro 1"/>
              </a:rPr>
              <a:t>My career in tech...</a:t>
            </a:r>
          </a:p>
        </p:txBody>
      </p:sp>
      <p:sp>
        <p:nvSpPr>
          <p:cNvPr id="84" name="TextBox 17">
            <a:extLst>
              <a:ext uri="{FF2B5EF4-FFF2-40B4-BE49-F238E27FC236}">
                <a16:creationId xmlns:a16="http://schemas.microsoft.com/office/drawing/2014/main" id="{A3FA7FA1-FF9E-944E-82D2-8F135D25838A}"/>
              </a:ext>
            </a:extLst>
          </p:cNvPr>
          <p:cNvSpPr txBox="1"/>
          <p:nvPr/>
        </p:nvSpPr>
        <p:spPr>
          <a:xfrm>
            <a:off x="778702" y="6842201"/>
            <a:ext cx="7124700" cy="549702"/>
          </a:xfrm>
          <a:prstGeom prst="rect">
            <a:avLst/>
          </a:prstGeom>
        </p:spPr>
        <p:txBody>
          <a:bodyPr wrap="square" lIns="0" tIns="0" rIns="0" bIns="0" rtlCol="0" anchor="t">
            <a:spAutoFit/>
          </a:bodyPr>
          <a:lstStyle/>
          <a:p>
            <a:pPr algn="ctr">
              <a:lnSpc>
                <a:spcPts val="4685"/>
              </a:lnSpc>
            </a:pPr>
            <a:r>
              <a:rPr lang="en-US" sz="3346" b="1">
                <a:solidFill>
                  <a:srgbClr val="FFFFFF"/>
                </a:solidFill>
                <a:latin typeface="Arial" panose="020B0604020202020204" pitchFamily="34" charset="0"/>
                <a:ea typeface="DIN Next LT Pro 1"/>
                <a:cs typeface="Arial" panose="020B0604020202020204" pitchFamily="34" charset="0"/>
                <a:sym typeface="DIN Next LT Pro 1"/>
              </a:rPr>
              <a:t>How did I get to where I am today?</a:t>
            </a:r>
          </a:p>
        </p:txBody>
      </p:sp>
      <p:sp>
        <p:nvSpPr>
          <p:cNvPr id="85" name="TextBox 18">
            <a:extLst>
              <a:ext uri="{FF2B5EF4-FFF2-40B4-BE49-F238E27FC236}">
                <a16:creationId xmlns:a16="http://schemas.microsoft.com/office/drawing/2014/main" id="{96FB233A-5EE2-4075-B9A0-A376E3E5354B}"/>
              </a:ext>
            </a:extLst>
          </p:cNvPr>
          <p:cNvSpPr txBox="1"/>
          <p:nvPr/>
        </p:nvSpPr>
        <p:spPr>
          <a:xfrm>
            <a:off x="1203626" y="8149456"/>
            <a:ext cx="8835154" cy="932178"/>
          </a:xfrm>
          <a:prstGeom prst="rect">
            <a:avLst/>
          </a:prstGeom>
        </p:spPr>
        <p:txBody>
          <a:bodyPr lIns="0" tIns="0" rIns="0" bIns="0" rtlCol="0" anchor="t">
            <a:spAutoFit/>
          </a:bodyPr>
          <a:lstStyle/>
          <a:p>
            <a:pPr algn="l">
              <a:lnSpc>
                <a:spcPts val="3807"/>
              </a:lnSpc>
            </a:pPr>
            <a:r>
              <a:rPr lang="en-US" sz="2719">
                <a:solidFill>
                  <a:srgbClr val="030303"/>
                </a:solidFill>
                <a:latin typeface="Arial" panose="020B0604020202020204" pitchFamily="34" charset="0"/>
                <a:ea typeface="DIN Next LT Pro 3"/>
                <a:cs typeface="Arial" panose="020B0604020202020204" pitchFamily="34" charset="0"/>
                <a:sym typeface="DIN Next LT Pro 3"/>
              </a:rPr>
              <a:t>[brief summary of how you got into your job could include what subjects you studied, degree, apprenticeship etc.]</a:t>
            </a:r>
          </a:p>
        </p:txBody>
      </p:sp>
      <p:sp>
        <p:nvSpPr>
          <p:cNvPr id="86" name="TextBox 19">
            <a:extLst>
              <a:ext uri="{FF2B5EF4-FFF2-40B4-BE49-F238E27FC236}">
                <a16:creationId xmlns:a16="http://schemas.microsoft.com/office/drawing/2014/main" id="{DA9EB707-CA36-1C3A-9806-09BD9515163E}"/>
              </a:ext>
            </a:extLst>
          </p:cNvPr>
          <p:cNvSpPr txBox="1"/>
          <p:nvPr/>
        </p:nvSpPr>
        <p:spPr>
          <a:xfrm>
            <a:off x="584208" y="1748698"/>
            <a:ext cx="2890108" cy="340221"/>
          </a:xfrm>
          <a:prstGeom prst="rect">
            <a:avLst/>
          </a:prstGeom>
        </p:spPr>
        <p:txBody>
          <a:bodyPr wrap="square" lIns="0" tIns="0" rIns="0" bIns="0" rtlCol="0" anchor="t">
            <a:spAutoFit/>
          </a:bodyPr>
          <a:lstStyle/>
          <a:p>
            <a:pPr algn="ctr">
              <a:lnSpc>
                <a:spcPts val="2940"/>
              </a:lnSpc>
            </a:pPr>
            <a:r>
              <a:rPr lang="en-US" sz="2100">
                <a:solidFill>
                  <a:srgbClr val="000000"/>
                </a:solidFill>
                <a:latin typeface="Arial" panose="020B0604020202020204" pitchFamily="34" charset="0"/>
                <a:ea typeface="DIN Next LT Pro 3"/>
                <a:cs typeface="Arial" panose="020B0604020202020204" pitchFamily="34" charset="0"/>
                <a:sym typeface="DIN Next LT Pro 3"/>
              </a:rPr>
              <a:t>[insert headshot image]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33" name="Picture 32" descr="A screenshot of a computer&#10;&#10;Description automatically generated">
            <a:extLst>
              <a:ext uri="{FF2B5EF4-FFF2-40B4-BE49-F238E27FC236}">
                <a16:creationId xmlns:a16="http://schemas.microsoft.com/office/drawing/2014/main" id="{00E18C61-CFFD-A1C3-CD92-EEAF41D13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1901" y="53340"/>
            <a:ext cx="14026099" cy="9921240"/>
          </a:xfrm>
          <a:prstGeom prst="rect">
            <a:avLst/>
          </a:prstGeom>
          <a:ln>
            <a:noFill/>
          </a:ln>
        </p:spPr>
      </p:pic>
      <p:pic>
        <p:nvPicPr>
          <p:cNvPr id="4" name="Picture 3" descr="A person holding books and a backpack&#10;&#10;Description automatically generated">
            <a:extLst>
              <a:ext uri="{FF2B5EF4-FFF2-40B4-BE49-F238E27FC236}">
                <a16:creationId xmlns:a16="http://schemas.microsoft.com/office/drawing/2014/main" id="{52F4AEBE-C97A-7B67-6739-257AEE96D6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342900"/>
            <a:ext cx="5867400" cy="9921240"/>
          </a:xfrm>
          <a:prstGeom prst="rect">
            <a:avLst/>
          </a:prstGeom>
        </p:spPr>
      </p:pic>
      <p:pic>
        <p:nvPicPr>
          <p:cNvPr id="5" name="Picture 4">
            <a:extLst>
              <a:ext uri="{FF2B5EF4-FFF2-40B4-BE49-F238E27FC236}">
                <a16:creationId xmlns:a16="http://schemas.microsoft.com/office/drawing/2014/main" id="{BBC205B3-4D37-CFBA-206F-E75D254624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0000" y="53340"/>
            <a:ext cx="13567256" cy="2825926"/>
          </a:xfrm>
          <a:prstGeom prst="rect">
            <a:avLst/>
          </a:prstGeom>
        </p:spPr>
      </p:pic>
      <p:pic>
        <p:nvPicPr>
          <p:cNvPr id="6" name="Picture 5">
            <a:extLst>
              <a:ext uri="{FF2B5EF4-FFF2-40B4-BE49-F238E27FC236}">
                <a16:creationId xmlns:a16="http://schemas.microsoft.com/office/drawing/2014/main" id="{C2063728-AFB7-A183-864A-F90CD8A05B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003800" y="201353"/>
            <a:ext cx="2746836" cy="2822693"/>
          </a:xfrm>
          <a:prstGeom prst="rect">
            <a:avLst/>
          </a:prstGeom>
        </p:spPr>
      </p:pic>
    </p:spTree>
    <p:extLst>
      <p:ext uri="{BB962C8B-B14F-4D97-AF65-F5344CB8AC3E}">
        <p14:creationId xmlns:p14="http://schemas.microsoft.com/office/powerpoint/2010/main" val="273243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E0A5C17-0662-02B8-4879-A52E381410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545672" cy="10287000"/>
          </a:xfrm>
          <a:prstGeom prst="rect">
            <a:avLst/>
          </a:prstGeom>
          <a:ln>
            <a:noFill/>
          </a:ln>
        </p:spPr>
      </p:pic>
      <p:pic>
        <p:nvPicPr>
          <p:cNvPr id="7" name="Picture 6" descr="A person wearing headphones and holding a tablet&#10;&#10;Description automatically generated">
            <a:extLst>
              <a:ext uri="{FF2B5EF4-FFF2-40B4-BE49-F238E27FC236}">
                <a16:creationId xmlns:a16="http://schemas.microsoft.com/office/drawing/2014/main" id="{03626996-6A98-813B-6D44-F7A24902F7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3800" y="342900"/>
            <a:ext cx="10744200" cy="9944100"/>
          </a:xfrm>
          <a:prstGeom prst="rect">
            <a:avLst/>
          </a:prstGeom>
        </p:spPr>
      </p:pic>
    </p:spTree>
    <p:extLst>
      <p:ext uri="{BB962C8B-B14F-4D97-AF65-F5344CB8AC3E}">
        <p14:creationId xmlns:p14="http://schemas.microsoft.com/office/powerpoint/2010/main" val="66995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E2EA6A9-0D86-E41A-5AB5-DCC775827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345863" cy="10149840"/>
          </a:xfrm>
          <a:prstGeom prst="rect">
            <a:avLst/>
          </a:prstGeom>
          <a:ln>
            <a:noFill/>
          </a:ln>
        </p:spPr>
      </p:pic>
      <p:pic>
        <p:nvPicPr>
          <p:cNvPr id="7" name="Picture 6" descr="A person holding a computer&#10;&#10;Description automatically generated">
            <a:extLst>
              <a:ext uri="{FF2B5EF4-FFF2-40B4-BE49-F238E27FC236}">
                <a16:creationId xmlns:a16="http://schemas.microsoft.com/office/drawing/2014/main" id="{86B5E5D1-8A72-71CA-CA24-66A918BDE8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67600" y="419100"/>
            <a:ext cx="10820400" cy="9867900"/>
          </a:xfrm>
          <a:prstGeom prst="rect">
            <a:avLst/>
          </a:prstGeom>
        </p:spPr>
      </p:pic>
    </p:spTree>
    <p:extLst>
      <p:ext uri="{BB962C8B-B14F-4D97-AF65-F5344CB8AC3E}">
        <p14:creationId xmlns:p14="http://schemas.microsoft.com/office/powerpoint/2010/main" val="2159194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65F7155-F593-1D3A-20AB-A081958B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0"/>
            <a:ext cx="14401800" cy="10140912"/>
          </a:xfrm>
          <a:prstGeom prst="rect">
            <a:avLst/>
          </a:prstGeom>
          <a:ln>
            <a:noFill/>
          </a:ln>
        </p:spPr>
      </p:pic>
      <p:pic>
        <p:nvPicPr>
          <p:cNvPr id="9" name="Picture 8" descr="A person writing on a tablet&#10;&#10;Description automatically generated">
            <a:extLst>
              <a:ext uri="{FF2B5EF4-FFF2-40B4-BE49-F238E27FC236}">
                <a16:creationId xmlns:a16="http://schemas.microsoft.com/office/drawing/2014/main" id="{7BB28175-338D-B85D-837C-FAE2F8E973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273012"/>
            <a:ext cx="4724400" cy="10560012"/>
          </a:xfrm>
          <a:prstGeom prst="rect">
            <a:avLst/>
          </a:prstGeom>
        </p:spPr>
      </p:pic>
      <p:pic>
        <p:nvPicPr>
          <p:cNvPr id="10" name="Picture 9">
            <a:extLst>
              <a:ext uri="{FF2B5EF4-FFF2-40B4-BE49-F238E27FC236}">
                <a16:creationId xmlns:a16="http://schemas.microsoft.com/office/drawing/2014/main" id="{A73D5BD2-AD5A-75C9-8098-3E717C4F91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52800" y="22860"/>
            <a:ext cx="13790400" cy="3014912"/>
          </a:xfrm>
          <a:prstGeom prst="rect">
            <a:avLst/>
          </a:prstGeom>
        </p:spPr>
      </p:pic>
      <p:pic>
        <p:nvPicPr>
          <p:cNvPr id="11" name="Picture 10">
            <a:extLst>
              <a:ext uri="{FF2B5EF4-FFF2-40B4-BE49-F238E27FC236}">
                <a16:creationId xmlns:a16="http://schemas.microsoft.com/office/drawing/2014/main" id="{FC2A0539-9611-66EA-16AF-7E2A0DAA741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782827" y="146088"/>
            <a:ext cx="2932773" cy="3011685"/>
          </a:xfrm>
          <a:prstGeom prst="rect">
            <a:avLst/>
          </a:prstGeom>
        </p:spPr>
      </p:pic>
    </p:spTree>
    <p:extLst>
      <p:ext uri="{BB962C8B-B14F-4D97-AF65-F5344CB8AC3E}">
        <p14:creationId xmlns:p14="http://schemas.microsoft.com/office/powerpoint/2010/main" val="402332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5E3F21F-06AC-EC37-576B-CEE642652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7873" y="0"/>
            <a:ext cx="8190350" cy="10325100"/>
          </a:xfrm>
          <a:prstGeom prst="rect">
            <a:avLst/>
          </a:prstGeom>
        </p:spPr>
      </p:pic>
      <p:sp>
        <p:nvSpPr>
          <p:cNvPr id="6" name="TextBox 6"/>
          <p:cNvSpPr txBox="1"/>
          <p:nvPr/>
        </p:nvSpPr>
        <p:spPr>
          <a:xfrm>
            <a:off x="914400" y="997755"/>
            <a:ext cx="6251660" cy="1340110"/>
          </a:xfrm>
          <a:prstGeom prst="rect">
            <a:avLst/>
          </a:prstGeom>
        </p:spPr>
        <p:txBody>
          <a:bodyPr wrap="square" lIns="0" tIns="0" rIns="0" bIns="0" rtlCol="0" anchor="t">
            <a:spAutoFit/>
          </a:bodyPr>
          <a:lstStyle/>
          <a:p>
            <a:pPr algn="l">
              <a:lnSpc>
                <a:spcPts val="11200"/>
              </a:lnSpc>
            </a:pPr>
            <a:r>
              <a:rPr lang="en-US" sz="8000">
                <a:solidFill>
                  <a:srgbClr val="FFFFFF"/>
                </a:solidFill>
                <a:latin typeface="Arial" panose="020B0604020202020204" pitchFamily="34" charset="0"/>
                <a:ea typeface="DIN Next LT Pro 1"/>
                <a:cs typeface="Arial" panose="020B0604020202020204" pitchFamily="34" charset="0"/>
                <a:sym typeface="DIN Next LT Pro 1"/>
              </a:rPr>
              <a:t>Who is </a:t>
            </a:r>
            <a:r>
              <a:rPr lang="en-US" sz="8000">
                <a:solidFill>
                  <a:srgbClr val="BCCF00"/>
                </a:solidFill>
                <a:latin typeface="Arial" panose="020B0604020202020204" pitchFamily="34" charset="0"/>
                <a:ea typeface="DIN Next LT Pro 1"/>
                <a:cs typeface="Arial" panose="020B0604020202020204" pitchFamily="34" charset="0"/>
                <a:sym typeface="DIN Next LT Pro 1"/>
              </a:rPr>
              <a:t>BCS?</a:t>
            </a:r>
          </a:p>
        </p:txBody>
      </p:sp>
      <p:sp>
        <p:nvSpPr>
          <p:cNvPr id="4" name="Freeform 4">
            <a:extLst>
              <a:ext uri="{FF2B5EF4-FFF2-40B4-BE49-F238E27FC236}">
                <a16:creationId xmlns:a16="http://schemas.microsoft.com/office/drawing/2014/main" id="{EE524379-9BB0-02B5-BBB7-33FC469C5F44}"/>
              </a:ext>
            </a:extLst>
          </p:cNvPr>
          <p:cNvSpPr/>
          <p:nvPr/>
        </p:nvSpPr>
        <p:spPr>
          <a:xfrm>
            <a:off x="7185110" y="2781300"/>
            <a:ext cx="11198140" cy="7734300"/>
          </a:xfrm>
          <a:custGeom>
            <a:avLst/>
            <a:gdLst/>
            <a:ahLst/>
            <a:cxnLst/>
            <a:rect l="l" t="t" r="r" b="b"/>
            <a:pathLst>
              <a:path w="11502940" h="9738673">
                <a:moveTo>
                  <a:pt x="0" y="0"/>
                </a:moveTo>
                <a:lnTo>
                  <a:pt x="11502940" y="0"/>
                </a:lnTo>
                <a:lnTo>
                  <a:pt x="11502940" y="9738673"/>
                </a:lnTo>
                <a:lnTo>
                  <a:pt x="0" y="973867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3" name="TextBox 6">
            <a:extLst>
              <a:ext uri="{FF2B5EF4-FFF2-40B4-BE49-F238E27FC236}">
                <a16:creationId xmlns:a16="http://schemas.microsoft.com/office/drawing/2014/main" id="{E9A19187-1D4A-4BE4-B8EC-A4D1EE944EAB}"/>
              </a:ext>
            </a:extLst>
          </p:cNvPr>
          <p:cNvSpPr txBox="1"/>
          <p:nvPr/>
        </p:nvSpPr>
        <p:spPr>
          <a:xfrm>
            <a:off x="922020" y="3162300"/>
            <a:ext cx="8458199" cy="246221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28170" lvl="1" indent="-264085" algn="l">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Founded in 1957, Royal Charter in 1984</a:t>
            </a:r>
          </a:p>
          <a:p>
            <a:pPr marL="528170" lvl="1" indent="-264085">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Leading professional body for IT</a:t>
            </a:r>
          </a:p>
          <a:p>
            <a:pPr marL="528170" lvl="1" indent="-264085">
              <a:buFont typeface="Arial"/>
              <a:buChar char="•"/>
            </a:pPr>
            <a:r>
              <a:rPr lang="en-GB" sz="3200">
                <a:solidFill>
                  <a:srgbClr val="FFFFFF"/>
                </a:solidFill>
                <a:latin typeface="Arial" panose="020B0604020202020204" pitchFamily="34" charset="0"/>
                <a:ea typeface="DIN Next LT Pro 2"/>
                <a:cs typeface="Arial" panose="020B0604020202020204" pitchFamily="34" charset="0"/>
                <a:sym typeface="DIN Next LT Pro 2"/>
              </a:rPr>
              <a:t>On a mission to make IT good for society</a:t>
            </a:r>
          </a:p>
          <a:p>
            <a:pPr marL="528170" lvl="1" indent="-264085">
              <a:buFont typeface="Arial"/>
              <a:buChar char="•"/>
            </a:pPr>
            <a:r>
              <a:rPr lang="en-US" sz="3200">
                <a:solidFill>
                  <a:srgbClr val="FFFFFF"/>
                </a:solidFill>
                <a:latin typeface="Arial" panose="020B0604020202020204" pitchFamily="34" charset="0"/>
                <a:ea typeface="DIN Next LT Pro 2"/>
                <a:cs typeface="Arial" panose="020B0604020202020204" pitchFamily="34" charset="0"/>
                <a:sym typeface="DIN Next LT Pro 2"/>
              </a:rPr>
              <a:t>Offers certifications, resources and networking opportunities</a:t>
            </a:r>
          </a:p>
        </p:txBody>
      </p:sp>
      <p:sp>
        <p:nvSpPr>
          <p:cNvPr id="44" name="TextBox 7">
            <a:extLst>
              <a:ext uri="{FF2B5EF4-FFF2-40B4-BE49-F238E27FC236}">
                <a16:creationId xmlns:a16="http://schemas.microsoft.com/office/drawing/2014/main" id="{2FBBA5D1-C2D8-117D-3977-FD2CF2CDE371}"/>
              </a:ext>
            </a:extLst>
          </p:cNvPr>
          <p:cNvSpPr txBox="1"/>
          <p:nvPr/>
        </p:nvSpPr>
        <p:spPr>
          <a:xfrm>
            <a:off x="914400" y="5624513"/>
            <a:ext cx="6046611" cy="29546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28903" lvl="1" indent="-264451">
              <a:buFont typeface="Arial"/>
              <a:buChar char="•"/>
            </a:pPr>
            <a:r>
              <a:rPr lang="en-GB" sz="3200">
                <a:solidFill>
                  <a:schemeClr val="bg1"/>
                </a:solidFill>
                <a:latin typeface="Arial" panose="020B0604020202020204" pitchFamily="34" charset="0"/>
                <a:cs typeface="Arial" panose="020B0604020202020204" pitchFamily="34" charset="0"/>
              </a:rPr>
              <a:t>Leads the Computing at School (CAS) initiative, enhancing computer science education in schools by supporting teachers and students</a:t>
            </a:r>
            <a:endParaRPr lang="en-US" sz="3200">
              <a:solidFill>
                <a:schemeClr val="bg1"/>
              </a:solidFill>
              <a:latin typeface="Arial" panose="020B0604020202020204" pitchFamily="34" charset="0"/>
              <a:ea typeface="Proxima Nova"/>
              <a:cs typeface="Arial" panose="020B0604020202020204" pitchFamily="34" charset="0"/>
              <a:sym typeface="Proxima Nova"/>
            </a:endParaRPr>
          </a:p>
        </p:txBody>
      </p:sp>
      <p:sp>
        <p:nvSpPr>
          <p:cNvPr id="47" name="Rectangle 1">
            <a:extLst>
              <a:ext uri="{FF2B5EF4-FFF2-40B4-BE49-F238E27FC236}">
                <a16:creationId xmlns:a16="http://schemas.microsoft.com/office/drawing/2014/main" id="{F807ED6A-B634-88BE-94E7-E36B03E6D15F}"/>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Founded in 1957, Royal Charter in 1984</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Mission: Make IT good for society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Raising standards &amp; advancing computing education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TextBox 2"/>
          <p:cNvSpPr txBox="1"/>
          <p:nvPr/>
        </p:nvSpPr>
        <p:spPr>
          <a:xfrm>
            <a:off x="906591" y="596264"/>
            <a:ext cx="11876655" cy="1742208"/>
          </a:xfrm>
          <a:prstGeom prst="rect">
            <a:avLst/>
          </a:prstGeom>
        </p:spPr>
        <p:txBody>
          <a:bodyPr lIns="0" tIns="0" rIns="0" bIns="0" rtlCol="0" anchor="t">
            <a:spAutoFit/>
          </a:bodyPr>
          <a:lstStyle/>
          <a:p>
            <a:pPr algn="l">
              <a:lnSpc>
                <a:spcPts val="7139"/>
              </a:lnSpc>
            </a:pPr>
            <a:r>
              <a:rPr lang="en-US" sz="4800">
                <a:solidFill>
                  <a:srgbClr val="FFFFFF"/>
                </a:solidFill>
                <a:latin typeface="Arial" panose="020B0604020202020204" pitchFamily="34" charset="0"/>
                <a:ea typeface="DIN Next LT Pro 1"/>
                <a:cs typeface="Arial" panose="020B0604020202020204" pitchFamily="34" charset="0"/>
                <a:sym typeface="DIN Next LT Pro 1"/>
              </a:rPr>
              <a:t>What </a:t>
            </a:r>
            <a:r>
              <a:rPr lang="en-US" sz="4800">
                <a:solidFill>
                  <a:srgbClr val="BCCF00"/>
                </a:solidFill>
                <a:latin typeface="Arial" panose="020B0604020202020204" pitchFamily="34" charset="0"/>
                <a:ea typeface="DIN Next LT Pro 1"/>
                <a:cs typeface="Arial" panose="020B0604020202020204" pitchFamily="34" charset="0"/>
                <a:sym typeface="DIN Next LT Pro 1"/>
              </a:rPr>
              <a:t>careers advice</a:t>
            </a:r>
            <a:r>
              <a:rPr lang="en-US" sz="4800">
                <a:solidFill>
                  <a:srgbClr val="FFFFFF"/>
                </a:solidFill>
                <a:latin typeface="Arial" panose="020B0604020202020204" pitchFamily="34" charset="0"/>
                <a:ea typeface="DIN Next LT Pro 1"/>
                <a:cs typeface="Arial" panose="020B0604020202020204" pitchFamily="34" charset="0"/>
                <a:sym typeface="DIN Next LT Pro 1"/>
              </a:rPr>
              <a:t> would you give to people wanting to get into tech?</a:t>
            </a:r>
          </a:p>
        </p:txBody>
      </p:sp>
      <p:grpSp>
        <p:nvGrpSpPr>
          <p:cNvPr id="3" name="Group 3"/>
          <p:cNvGrpSpPr/>
          <p:nvPr/>
        </p:nvGrpSpPr>
        <p:grpSpPr>
          <a:xfrm>
            <a:off x="906591" y="2940528"/>
            <a:ext cx="8034690" cy="4421408"/>
            <a:chOff x="0" y="0"/>
            <a:chExt cx="1884248" cy="1036882"/>
          </a:xfrm>
        </p:grpSpPr>
        <p:sp>
          <p:nvSpPr>
            <p:cNvPr id="4" name="Freeform 4"/>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 name="TextBox 5"/>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6" name="TextBox 6"/>
          <p:cNvSpPr txBox="1"/>
          <p:nvPr/>
        </p:nvSpPr>
        <p:spPr>
          <a:xfrm>
            <a:off x="1180809" y="3203998"/>
            <a:ext cx="7429040" cy="3846694"/>
          </a:xfrm>
          <a:prstGeom prst="rect">
            <a:avLst/>
          </a:prstGeom>
        </p:spPr>
        <p:txBody>
          <a:bodyPr lIns="0" tIns="0" rIns="0" bIns="0" rtlCol="0" anchor="t">
            <a:spAutoFit/>
          </a:bodyPr>
          <a:lstStyle/>
          <a:p>
            <a:pPr algn="l">
              <a:lnSpc>
                <a:spcPts val="3805"/>
              </a:lnSpc>
            </a:pPr>
            <a:r>
              <a:rPr lang="en-US" sz="2400">
                <a:solidFill>
                  <a:srgbClr val="FFFFFF"/>
                </a:solidFill>
                <a:latin typeface="Arial" panose="020B0604020202020204" pitchFamily="34" charset="0"/>
                <a:ea typeface="DIN Next LT Pro 3"/>
                <a:cs typeface="Arial" panose="020B0604020202020204" pitchFamily="34" charset="0"/>
                <a:sym typeface="DIN Next LT Pro 3"/>
              </a:rPr>
              <a:t>The more skilled and experienced you are the more competitive and highly sought after you will be as a candidate and should be able to transition from entry level to at least mid-level in 5 years. Having additional skills like SQL , Python &amp; project management are real bonuses and mean you can transition into other careers such as Data Science and Data Engineering. </a:t>
            </a:r>
          </a:p>
          <a:p>
            <a:pPr algn="l">
              <a:lnSpc>
                <a:spcPts val="3805"/>
              </a:lnSpc>
            </a:pPr>
            <a:endParaRPr lang="en-US" sz="2400">
              <a:solidFill>
                <a:srgbClr val="FFFFFF"/>
              </a:solidFill>
              <a:latin typeface="Arial" panose="020B0604020202020204" pitchFamily="34" charset="0"/>
              <a:ea typeface="DIN Next LT Pro 3"/>
              <a:cs typeface="Arial" panose="020B0604020202020204" pitchFamily="34" charset="0"/>
              <a:sym typeface="DIN Next LT Pro 3"/>
            </a:endParaRPr>
          </a:p>
        </p:txBody>
      </p:sp>
      <p:grpSp>
        <p:nvGrpSpPr>
          <p:cNvPr id="7" name="Group 7"/>
          <p:cNvGrpSpPr/>
          <p:nvPr/>
        </p:nvGrpSpPr>
        <p:grpSpPr>
          <a:xfrm>
            <a:off x="9466150" y="2932796"/>
            <a:ext cx="8034690" cy="4421408"/>
            <a:chOff x="0" y="0"/>
            <a:chExt cx="1884248" cy="1036882"/>
          </a:xfrm>
        </p:grpSpPr>
        <p:sp>
          <p:nvSpPr>
            <p:cNvPr id="8" name="Freeform 8"/>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9" name="TextBox 9"/>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0054495" y="3285999"/>
            <a:ext cx="6858000" cy="3359381"/>
          </a:xfrm>
          <a:prstGeom prst="rect">
            <a:avLst/>
          </a:prstGeom>
        </p:spPr>
        <p:txBody>
          <a:bodyPr lIns="0" tIns="0" rIns="0" bIns="0" rtlCol="0" anchor="t">
            <a:spAutoFit/>
          </a:bodyPr>
          <a:lstStyle/>
          <a:p>
            <a:pPr algn="l">
              <a:lnSpc>
                <a:spcPts val="3808"/>
              </a:lnSpc>
            </a:pPr>
            <a:r>
              <a:rPr lang="en-US" sz="2400">
                <a:solidFill>
                  <a:srgbClr val="FFFFFF"/>
                </a:solidFill>
                <a:latin typeface="Arial" panose="020B0604020202020204" pitchFamily="34" charset="0"/>
                <a:ea typeface="DIN Next LT Pro 2"/>
                <a:cs typeface="Arial" panose="020B0604020202020204" pitchFamily="34" charset="0"/>
                <a:sym typeface="DIN Next LT Pro 2"/>
              </a:rPr>
              <a:t>Don’t give up if you have failures in your life. I completely failed my A Levels went to university. To later find out I am dyslexic and I made it to Director in one of the biggest banks in the world. Hard work, determination and belief in yourself will make your dreams come true. </a:t>
            </a:r>
          </a:p>
          <a:p>
            <a:pPr algn="l">
              <a:lnSpc>
                <a:spcPts val="3808"/>
              </a:lnSpc>
            </a:pPr>
            <a:endParaRPr lang="en-US" sz="240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11" name="Freeform 11"/>
          <p:cNvSpPr/>
          <p:nvPr/>
        </p:nvSpPr>
        <p:spPr>
          <a:xfrm>
            <a:off x="1707553" y="7864133"/>
            <a:ext cx="6902296"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484449" y="7979973"/>
            <a:ext cx="6902296"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575984" y="7141211"/>
            <a:ext cx="2434589" cy="2434589"/>
          </a:xfrm>
          <a:custGeom>
            <a:avLst/>
            <a:gdLst/>
            <a:ahLst/>
            <a:cxnLst/>
            <a:rect l="l" t="t" r="r" b="b"/>
            <a:pathLst>
              <a:path w="2434589" h="2434589">
                <a:moveTo>
                  <a:pt x="0" y="0"/>
                </a:moveTo>
                <a:lnTo>
                  <a:pt x="2434588" y="0"/>
                </a:lnTo>
                <a:lnTo>
                  <a:pt x="2434588" y="2434589"/>
                </a:lnTo>
                <a:lnTo>
                  <a:pt x="0" y="2434589"/>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sp>
        <p:nvSpPr>
          <p:cNvPr id="14" name="Freeform 14"/>
          <p:cNvSpPr/>
          <p:nvPr/>
        </p:nvSpPr>
        <p:spPr>
          <a:xfrm>
            <a:off x="10884639" y="7922053"/>
            <a:ext cx="6616201"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0661534" y="8037893"/>
            <a:ext cx="6616201"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9466150" y="7141211"/>
            <a:ext cx="2466970" cy="2466970"/>
          </a:xfrm>
          <a:custGeom>
            <a:avLst/>
            <a:gdLst/>
            <a:ahLst/>
            <a:cxnLst/>
            <a:rect l="l" t="t" r="r" b="b"/>
            <a:pathLst>
              <a:path w="2466970" h="2466970">
                <a:moveTo>
                  <a:pt x="0" y="0"/>
                </a:moveTo>
                <a:lnTo>
                  <a:pt x="2466970" y="0"/>
                </a:lnTo>
                <a:lnTo>
                  <a:pt x="2466970" y="2466970"/>
                </a:lnTo>
                <a:lnTo>
                  <a:pt x="0" y="246697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3186623" y="8039100"/>
            <a:ext cx="5053948" cy="1668727"/>
          </a:xfrm>
          <a:prstGeom prst="rect">
            <a:avLst/>
          </a:prstGeom>
        </p:spPr>
        <p:txBody>
          <a:bodyPr wrap="square" lIns="0" tIns="0" rIns="0" bIns="0" rtlCol="0" anchor="t">
            <a:spAutoFit/>
          </a:bodyPr>
          <a:lstStyle/>
          <a:p>
            <a:pPr>
              <a:lnSpc>
                <a:spcPts val="4480"/>
              </a:lnSpc>
            </a:pPr>
            <a:r>
              <a:rPr lang="en-GB" sz="2800">
                <a:solidFill>
                  <a:srgbClr val="030303"/>
                </a:solidFill>
                <a:latin typeface="Arial" panose="020B0604020202020204" pitchFamily="34" charset="0"/>
                <a:ea typeface="DIN Next LT Pro 3"/>
                <a:cs typeface="Arial" panose="020B0604020202020204" pitchFamily="34" charset="0"/>
                <a:sym typeface="DIN Next LT Pro 3"/>
              </a:rPr>
              <a:t>Marsha — Data Analyst, UK Civil Service</a:t>
            </a:r>
          </a:p>
          <a:p>
            <a:pPr>
              <a:lnSpc>
                <a:spcPts val="4480"/>
              </a:lnSpc>
            </a:pP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18" name="TextBox 18"/>
          <p:cNvSpPr txBox="1"/>
          <p:nvPr/>
        </p:nvSpPr>
        <p:spPr>
          <a:xfrm>
            <a:off x="12109170" y="8039100"/>
            <a:ext cx="4992515" cy="1091646"/>
          </a:xfrm>
          <a:prstGeom prst="rect">
            <a:avLst/>
          </a:prstGeom>
        </p:spPr>
        <p:txBody>
          <a:bodyPr wrap="square" lIns="0" tIns="0" rIns="0" bIns="0" rtlCol="0" anchor="t">
            <a:spAutoFit/>
          </a:bodyPr>
          <a:lstStyle/>
          <a:p>
            <a:pPr>
              <a:lnSpc>
                <a:spcPts val="4480"/>
              </a:lnSpc>
            </a:pPr>
            <a:r>
              <a:rPr lang="en-GB" sz="2800">
                <a:solidFill>
                  <a:srgbClr val="030303"/>
                </a:solidFill>
                <a:latin typeface="Arial" panose="020B0604020202020204" pitchFamily="34" charset="0"/>
                <a:ea typeface="DIN Next LT Pro 3"/>
                <a:cs typeface="Arial" panose="020B0604020202020204" pitchFamily="34" charset="0"/>
                <a:sym typeface="DIN Next LT Pro 3"/>
              </a:rPr>
              <a:t>Hena — Director of Strategic Development, Barclays</a:t>
            </a: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85AB8FFA-0DD8-197F-A301-3FE7813B8460}"/>
              </a:ext>
            </a:extLst>
          </p:cNvPr>
          <p:cNvGrpSpPr/>
          <p:nvPr/>
        </p:nvGrpSpPr>
        <p:grpSpPr>
          <a:xfrm>
            <a:off x="1028700" y="3785847"/>
            <a:ext cx="4676494" cy="1408531"/>
            <a:chOff x="0" y="0"/>
            <a:chExt cx="1492795" cy="449621"/>
          </a:xfrm>
        </p:grpSpPr>
        <p:sp>
          <p:nvSpPr>
            <p:cNvPr id="29" name="Freeform 3">
              <a:extLst>
                <a:ext uri="{FF2B5EF4-FFF2-40B4-BE49-F238E27FC236}">
                  <a16:creationId xmlns:a16="http://schemas.microsoft.com/office/drawing/2014/main" id="{1BF0B957-E119-DA53-C928-2BED24D01C07}"/>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0" name="TextBox 4">
              <a:extLst>
                <a:ext uri="{FF2B5EF4-FFF2-40B4-BE49-F238E27FC236}">
                  <a16:creationId xmlns:a16="http://schemas.microsoft.com/office/drawing/2014/main" id="{CF6C884B-3785-C77E-ACFE-6EA3D986EA28}"/>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1" name="Group 5">
            <a:extLst>
              <a:ext uri="{FF2B5EF4-FFF2-40B4-BE49-F238E27FC236}">
                <a16:creationId xmlns:a16="http://schemas.microsoft.com/office/drawing/2014/main" id="{5A50F9EB-4429-4828-9689-556077A4EFE2}"/>
              </a:ext>
            </a:extLst>
          </p:cNvPr>
          <p:cNvGrpSpPr/>
          <p:nvPr/>
        </p:nvGrpSpPr>
        <p:grpSpPr>
          <a:xfrm>
            <a:off x="6260071" y="3785847"/>
            <a:ext cx="4676494" cy="1408531"/>
            <a:chOff x="0" y="0"/>
            <a:chExt cx="1492795" cy="449621"/>
          </a:xfrm>
        </p:grpSpPr>
        <p:sp>
          <p:nvSpPr>
            <p:cNvPr id="32" name="Freeform 6">
              <a:extLst>
                <a:ext uri="{FF2B5EF4-FFF2-40B4-BE49-F238E27FC236}">
                  <a16:creationId xmlns:a16="http://schemas.microsoft.com/office/drawing/2014/main" id="{EF36DC0B-8BCD-FBD5-98CE-437405A18DD5}"/>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3" name="TextBox 7">
              <a:extLst>
                <a:ext uri="{FF2B5EF4-FFF2-40B4-BE49-F238E27FC236}">
                  <a16:creationId xmlns:a16="http://schemas.microsoft.com/office/drawing/2014/main" id="{DACB5192-C41F-3D4B-C46E-767EC561BF26}"/>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id="{18474689-D6DF-2726-5C3C-6B13E95E975F}"/>
              </a:ext>
            </a:extLst>
          </p:cNvPr>
          <p:cNvGrpSpPr/>
          <p:nvPr/>
        </p:nvGrpSpPr>
        <p:grpSpPr>
          <a:xfrm>
            <a:off x="1028700" y="6670321"/>
            <a:ext cx="4676494" cy="1408531"/>
            <a:chOff x="0" y="0"/>
            <a:chExt cx="1492795" cy="449621"/>
          </a:xfrm>
        </p:grpSpPr>
        <p:sp>
          <p:nvSpPr>
            <p:cNvPr id="35" name="Freeform 9">
              <a:extLst>
                <a:ext uri="{FF2B5EF4-FFF2-40B4-BE49-F238E27FC236}">
                  <a16:creationId xmlns:a16="http://schemas.microsoft.com/office/drawing/2014/main" id="{E757C1FD-8957-9A75-B9BF-FDF24875605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6" name="TextBox 10">
              <a:extLst>
                <a:ext uri="{FF2B5EF4-FFF2-40B4-BE49-F238E27FC236}">
                  <a16:creationId xmlns:a16="http://schemas.microsoft.com/office/drawing/2014/main" id="{69314D2F-07B6-944C-AD0A-9F2DF7831ADC}"/>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7" name="Group 11">
            <a:extLst>
              <a:ext uri="{FF2B5EF4-FFF2-40B4-BE49-F238E27FC236}">
                <a16:creationId xmlns:a16="http://schemas.microsoft.com/office/drawing/2014/main" id="{E27F61AD-3F04-63B6-4C06-60AA086BAE25}"/>
              </a:ext>
            </a:extLst>
          </p:cNvPr>
          <p:cNvGrpSpPr/>
          <p:nvPr/>
        </p:nvGrpSpPr>
        <p:grpSpPr>
          <a:xfrm>
            <a:off x="6260071" y="6670321"/>
            <a:ext cx="4676494" cy="1408531"/>
            <a:chOff x="0" y="0"/>
            <a:chExt cx="1492795" cy="449621"/>
          </a:xfrm>
        </p:grpSpPr>
        <p:sp>
          <p:nvSpPr>
            <p:cNvPr id="38" name="Freeform 12">
              <a:extLst>
                <a:ext uri="{FF2B5EF4-FFF2-40B4-BE49-F238E27FC236}">
                  <a16:creationId xmlns:a16="http://schemas.microsoft.com/office/drawing/2014/main" id="{EE887C83-7E7C-91DC-F5CD-267F23D0CE6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9" name="TextBox 13">
              <a:extLst>
                <a:ext uri="{FF2B5EF4-FFF2-40B4-BE49-F238E27FC236}">
                  <a16:creationId xmlns:a16="http://schemas.microsoft.com/office/drawing/2014/main" id="{CC596C10-6ADD-D92A-42F0-7868ADC6E6FA}"/>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sp>
        <p:nvSpPr>
          <p:cNvPr id="40" name="TextBox 14">
            <a:extLst>
              <a:ext uri="{FF2B5EF4-FFF2-40B4-BE49-F238E27FC236}">
                <a16:creationId xmlns:a16="http://schemas.microsoft.com/office/drawing/2014/main" id="{FDAE31A2-D7CF-0055-5A7B-C21FFE5CC421}"/>
              </a:ext>
            </a:extLst>
          </p:cNvPr>
          <p:cNvSpPr txBox="1"/>
          <p:nvPr/>
        </p:nvSpPr>
        <p:spPr>
          <a:xfrm>
            <a:off x="1383466" y="4000500"/>
            <a:ext cx="3887386" cy="900375"/>
          </a:xfrm>
          <a:prstGeom prst="rect">
            <a:avLst/>
          </a:prstGeom>
        </p:spPr>
        <p:txBody>
          <a:bodyPr lIns="0" tIns="0" rIns="0" bIns="0" rtlCol="0" anchor="t">
            <a:spAutoFit/>
          </a:bodyPr>
          <a:lstStyle/>
          <a:p>
            <a:pPr algn="ctr">
              <a:lnSpc>
                <a:spcPts val="3696"/>
              </a:lnSpc>
            </a:pPr>
            <a:r>
              <a:rPr lang="en-GB" sz="2400">
                <a:solidFill>
                  <a:srgbClr val="030303"/>
                </a:solidFill>
                <a:latin typeface="Arial" panose="020B0604020202020204" pitchFamily="34" charset="0"/>
                <a:ea typeface="DIN Next LT Pro 3"/>
                <a:cs typeface="Arial" panose="020B0604020202020204" pitchFamily="34" charset="0"/>
                <a:sym typeface="DIN Next LT Pro 3"/>
              </a:rPr>
              <a:t>Tech is all about coding and nothing else​</a:t>
            </a: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41" name="TextBox 15">
            <a:extLst>
              <a:ext uri="{FF2B5EF4-FFF2-40B4-BE49-F238E27FC236}">
                <a16:creationId xmlns:a16="http://schemas.microsoft.com/office/drawing/2014/main" id="{A5317A86-8216-F711-9E0F-511075D8F173}"/>
              </a:ext>
            </a:extLst>
          </p:cNvPr>
          <p:cNvSpPr txBox="1"/>
          <p:nvPr/>
        </p:nvSpPr>
        <p:spPr>
          <a:xfrm>
            <a:off x="6654388" y="4000500"/>
            <a:ext cx="3887386" cy="900375"/>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You’ll be sat at a computer all day</a:t>
            </a:r>
          </a:p>
        </p:txBody>
      </p:sp>
      <p:sp>
        <p:nvSpPr>
          <p:cNvPr id="42" name="TextBox 16">
            <a:extLst>
              <a:ext uri="{FF2B5EF4-FFF2-40B4-BE49-F238E27FC236}">
                <a16:creationId xmlns:a16="http://schemas.microsoft.com/office/drawing/2014/main" id="{CF5AE125-4075-3EB4-85CA-C9A460628C01}"/>
              </a:ext>
            </a:extLst>
          </p:cNvPr>
          <p:cNvSpPr txBox="1"/>
          <p:nvPr/>
        </p:nvSpPr>
        <p:spPr>
          <a:xfrm>
            <a:off x="1445258" y="6896100"/>
            <a:ext cx="3887386" cy="1374864"/>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 have to be good at </a:t>
            </a:r>
            <a:r>
              <a:rPr lang="en-US" sz="2400" err="1">
                <a:solidFill>
                  <a:srgbClr val="030303"/>
                </a:solidFill>
                <a:latin typeface="Arial" panose="020B0604020202020204" pitchFamily="34" charset="0"/>
                <a:ea typeface="DIN Next LT Pro 3"/>
                <a:cs typeface="Arial" panose="020B0604020202020204" pitchFamily="34" charset="0"/>
                <a:sym typeface="DIN Next LT Pro 3"/>
              </a:rPr>
              <a:t>maths</a:t>
            </a: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a:p>
            <a:pPr algn="ctr">
              <a:lnSpc>
                <a:spcPts val="3696"/>
              </a:lnSpc>
            </a:pPr>
            <a:endParaRPr lang="en-US" sz="24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44" name="TextBox 18">
            <a:extLst>
              <a:ext uri="{FF2B5EF4-FFF2-40B4-BE49-F238E27FC236}">
                <a16:creationId xmlns:a16="http://schemas.microsoft.com/office/drawing/2014/main" id="{20AE1126-AE3A-5578-2398-D871007D5902}"/>
              </a:ext>
            </a:extLst>
          </p:cNvPr>
          <p:cNvSpPr txBox="1"/>
          <p:nvPr/>
        </p:nvSpPr>
        <p:spPr>
          <a:xfrm>
            <a:off x="6725043" y="6896100"/>
            <a:ext cx="3790557" cy="900375"/>
          </a:xfrm>
          <a:prstGeom prst="rect">
            <a:avLst/>
          </a:prstGeom>
        </p:spPr>
        <p:txBody>
          <a:bodyPr lIns="0" tIns="0" rIns="0" bIns="0" rtlCol="0" anchor="t">
            <a:spAutoFit/>
          </a:bodyPr>
          <a:lstStyle/>
          <a:p>
            <a:pPr algn="ctr">
              <a:lnSpc>
                <a:spcPts val="3696"/>
              </a:lnSpc>
            </a:pPr>
            <a:r>
              <a:rPr lang="en-US" sz="2400">
                <a:solidFill>
                  <a:srgbClr val="030303"/>
                </a:solidFill>
                <a:latin typeface="Arial" panose="020B0604020202020204" pitchFamily="34" charset="0"/>
                <a:ea typeface="DIN Next LT Pro 3"/>
                <a:cs typeface="Arial" panose="020B0604020202020204" pitchFamily="34" charset="0"/>
                <a:sym typeface="DIN Next LT Pro 3"/>
              </a:rPr>
              <a:t>You need a degree to work in tech</a:t>
            </a:r>
          </a:p>
        </p:txBody>
      </p:sp>
      <p:grpSp>
        <p:nvGrpSpPr>
          <p:cNvPr id="48" name="Group 22">
            <a:extLst>
              <a:ext uri="{FF2B5EF4-FFF2-40B4-BE49-F238E27FC236}">
                <a16:creationId xmlns:a16="http://schemas.microsoft.com/office/drawing/2014/main" id="{EC5F6D8F-6065-70B3-A1DA-CAC3D0DAB3C3}"/>
              </a:ext>
            </a:extLst>
          </p:cNvPr>
          <p:cNvGrpSpPr/>
          <p:nvPr/>
        </p:nvGrpSpPr>
        <p:grpSpPr>
          <a:xfrm>
            <a:off x="11374715" y="571499"/>
            <a:ext cx="4703485" cy="6098821"/>
            <a:chOff x="0" y="0"/>
            <a:chExt cx="1238778" cy="1110201"/>
          </a:xfrm>
        </p:grpSpPr>
        <p:sp>
          <p:nvSpPr>
            <p:cNvPr id="49" name="Freeform 23">
              <a:extLst>
                <a:ext uri="{FF2B5EF4-FFF2-40B4-BE49-F238E27FC236}">
                  <a16:creationId xmlns:a16="http://schemas.microsoft.com/office/drawing/2014/main" id="{39996068-E64A-D6C0-64EE-ECD8658913E0}"/>
                </a:ext>
              </a:extLst>
            </p:cNvPr>
            <p:cNvSpPr/>
            <p:nvPr/>
          </p:nvSpPr>
          <p:spPr>
            <a:xfrm>
              <a:off x="0" y="0"/>
              <a:ext cx="1238778" cy="1110201"/>
            </a:xfrm>
            <a:custGeom>
              <a:avLst/>
              <a:gdLst/>
              <a:ahLst/>
              <a:cxnLst/>
              <a:rect l="l" t="t" r="r" b="b"/>
              <a:pathLst>
                <a:path w="1238778" h="1110201">
                  <a:moveTo>
                    <a:pt x="0" y="0"/>
                  </a:moveTo>
                  <a:lnTo>
                    <a:pt x="1238778" y="0"/>
                  </a:lnTo>
                  <a:lnTo>
                    <a:pt x="1238778" y="1110201"/>
                  </a:lnTo>
                  <a:lnTo>
                    <a:pt x="0" y="1110201"/>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0" name="TextBox 24">
              <a:extLst>
                <a:ext uri="{FF2B5EF4-FFF2-40B4-BE49-F238E27FC236}">
                  <a16:creationId xmlns:a16="http://schemas.microsoft.com/office/drawing/2014/main" id="{DD97A7E9-201E-2102-29C4-A841A3549F8D}"/>
                </a:ext>
              </a:extLst>
            </p:cNvPr>
            <p:cNvSpPr txBox="1"/>
            <p:nvPr/>
          </p:nvSpPr>
          <p:spPr>
            <a:xfrm>
              <a:off x="0" y="-9525"/>
              <a:ext cx="1238778" cy="1119726"/>
            </a:xfrm>
            <a:prstGeom prst="rect">
              <a:avLst/>
            </a:prstGeom>
          </p:spPr>
          <p:txBody>
            <a:bodyPr lIns="50800" tIns="50800" rIns="50800" bIns="50800" rtlCol="0" anchor="ctr"/>
            <a:lstStyle/>
            <a:p>
              <a:pPr algn="ctr">
                <a:lnSpc>
                  <a:spcPts val="3120"/>
                </a:lnSpc>
              </a:pPr>
              <a:endParaRPr/>
            </a:p>
          </p:txBody>
        </p:sp>
      </p:grpSp>
      <p:sp>
        <p:nvSpPr>
          <p:cNvPr id="51" name="Freeform 25">
            <a:extLst>
              <a:ext uri="{FF2B5EF4-FFF2-40B4-BE49-F238E27FC236}">
                <a16:creationId xmlns:a16="http://schemas.microsoft.com/office/drawing/2014/main" id="{378F7A76-DBDD-7A3F-B7DE-857063137539}"/>
              </a:ext>
            </a:extLst>
          </p:cNvPr>
          <p:cNvSpPr/>
          <p:nvPr/>
        </p:nvSpPr>
        <p:spPr>
          <a:xfrm>
            <a:off x="13312426" y="2455292"/>
            <a:ext cx="4975574" cy="7831708"/>
          </a:xfrm>
          <a:custGeom>
            <a:avLst/>
            <a:gdLst/>
            <a:ahLst/>
            <a:cxnLst/>
            <a:rect l="l" t="t" r="r" b="b"/>
            <a:pathLst>
              <a:path w="5211255" h="8825989">
                <a:moveTo>
                  <a:pt x="0" y="0"/>
                </a:moveTo>
                <a:lnTo>
                  <a:pt x="5211254" y="0"/>
                </a:lnTo>
                <a:lnTo>
                  <a:pt x="5211254" y="8825989"/>
                </a:lnTo>
                <a:lnTo>
                  <a:pt x="0" y="88259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2" name="TextBox 26">
            <a:extLst>
              <a:ext uri="{FF2B5EF4-FFF2-40B4-BE49-F238E27FC236}">
                <a16:creationId xmlns:a16="http://schemas.microsoft.com/office/drawing/2014/main" id="{C434940A-1C34-8F84-4745-73D0FBB7B873}"/>
              </a:ext>
            </a:extLst>
          </p:cNvPr>
          <p:cNvSpPr txBox="1"/>
          <p:nvPr/>
        </p:nvSpPr>
        <p:spPr>
          <a:xfrm>
            <a:off x="1028700" y="1334575"/>
            <a:ext cx="8523855" cy="831703"/>
          </a:xfrm>
          <a:prstGeom prst="rect">
            <a:avLst/>
          </a:prstGeom>
        </p:spPr>
        <p:txBody>
          <a:bodyPr lIns="0" tIns="0" rIns="0" bIns="0" rtlCol="0" anchor="t">
            <a:spAutoFit/>
          </a:bodyPr>
          <a:lstStyle/>
          <a:p>
            <a:pPr algn="l">
              <a:lnSpc>
                <a:spcPts val="7139"/>
              </a:lnSpc>
            </a:pPr>
            <a:r>
              <a:rPr lang="en-US" sz="4800">
                <a:solidFill>
                  <a:srgbClr val="FFFFFF"/>
                </a:solidFill>
                <a:latin typeface="Arial" panose="020B0604020202020204" pitchFamily="34" charset="0"/>
                <a:ea typeface="DIN Next LT Pro 1"/>
                <a:cs typeface="Arial" panose="020B0604020202020204" pitchFamily="34" charset="0"/>
                <a:sym typeface="DIN Next LT Pro 1"/>
              </a:rPr>
              <a:t>Let’s bust some myths...</a:t>
            </a:r>
          </a:p>
        </p:txBody>
      </p:sp>
      <p:sp>
        <p:nvSpPr>
          <p:cNvPr id="53" name="TextBox 27">
            <a:extLst>
              <a:ext uri="{FF2B5EF4-FFF2-40B4-BE49-F238E27FC236}">
                <a16:creationId xmlns:a16="http://schemas.microsoft.com/office/drawing/2014/main" id="{92E77BA6-1597-DCA4-4D2C-AE6B9A0C89BE}"/>
              </a:ext>
            </a:extLst>
          </p:cNvPr>
          <p:cNvSpPr txBox="1"/>
          <p:nvPr/>
        </p:nvSpPr>
        <p:spPr>
          <a:xfrm>
            <a:off x="11868600" y="1096361"/>
            <a:ext cx="3715713" cy="4958089"/>
          </a:xfrm>
          <a:prstGeom prst="rect">
            <a:avLst/>
          </a:prstGeom>
        </p:spPr>
        <p:txBody>
          <a:bodyPr lIns="0" tIns="0" rIns="0" bIns="0" rtlCol="0" anchor="t">
            <a:spAutoFit/>
          </a:bodyPr>
          <a:lstStyle/>
          <a:p>
            <a:pPr>
              <a:lnSpc>
                <a:spcPts val="3929"/>
              </a:lnSpc>
            </a:pPr>
            <a:r>
              <a:rPr lang="en-GB" sz="2800">
                <a:solidFill>
                  <a:schemeClr val="bg1"/>
                </a:solidFill>
                <a:latin typeface="Arial" panose="020B0604020202020204" pitchFamily="34" charset="0"/>
                <a:cs typeface="Arial" panose="020B0604020202020204" pitchFamily="34" charset="0"/>
              </a:rPr>
              <a:t>The UK Government's 2024 Digital Strategy revealed that over 80% of jobs need digital skills. They estimate that the skills gap </a:t>
            </a:r>
          </a:p>
          <a:p>
            <a:pPr>
              <a:lnSpc>
                <a:spcPts val="3929"/>
              </a:lnSpc>
            </a:pPr>
            <a:r>
              <a:rPr lang="en-GB" sz="2800">
                <a:solidFill>
                  <a:schemeClr val="bg1"/>
                </a:solidFill>
                <a:latin typeface="Arial" panose="020B0604020202020204" pitchFamily="34" charset="0"/>
                <a:cs typeface="Arial" panose="020B0604020202020204" pitchFamily="34" charset="0"/>
              </a:rPr>
              <a:t>costs the economy </a:t>
            </a:r>
          </a:p>
          <a:p>
            <a:pPr>
              <a:lnSpc>
                <a:spcPts val="3929"/>
              </a:lnSpc>
            </a:pPr>
            <a:r>
              <a:rPr lang="en-GB" sz="2800">
                <a:solidFill>
                  <a:schemeClr val="bg1"/>
                </a:solidFill>
                <a:latin typeface="Arial" panose="020B0604020202020204" pitchFamily="34" charset="0"/>
                <a:cs typeface="Arial" panose="020B0604020202020204" pitchFamily="34" charset="0"/>
              </a:rPr>
              <a:t>up to £63 billion a </a:t>
            </a:r>
          </a:p>
          <a:p>
            <a:pPr>
              <a:lnSpc>
                <a:spcPts val="3929"/>
              </a:lnSpc>
            </a:pPr>
            <a:r>
              <a:rPr lang="en-GB" sz="2800">
                <a:solidFill>
                  <a:schemeClr val="bg1"/>
                </a:solidFill>
                <a:latin typeface="Arial" panose="020B0604020202020204" pitchFamily="34" charset="0"/>
                <a:cs typeface="Arial" panose="020B0604020202020204" pitchFamily="34" charset="0"/>
              </a:rPr>
              <a:t>year in lost </a:t>
            </a:r>
          </a:p>
          <a:p>
            <a:pPr>
              <a:lnSpc>
                <a:spcPts val="3929"/>
              </a:lnSpc>
            </a:pPr>
            <a:r>
              <a:rPr lang="en-GB" sz="2800">
                <a:solidFill>
                  <a:schemeClr val="bg1"/>
                </a:solidFill>
                <a:latin typeface="Arial" panose="020B0604020202020204" pitchFamily="34" charset="0"/>
                <a:cs typeface="Arial" panose="020B0604020202020204" pitchFamily="34" charset="0"/>
              </a:rPr>
              <a:t>potential GDP.</a:t>
            </a:r>
            <a:endParaRPr lang="en-US" sz="2800">
              <a:solidFill>
                <a:srgbClr val="FFFFFF"/>
              </a:solidFill>
              <a:latin typeface="Arial" panose="020B0604020202020204" pitchFamily="34" charset="0"/>
              <a:ea typeface="DIN Next LT Pro 1"/>
              <a:cs typeface="Arial" panose="020B0604020202020204" pitchFamily="34" charset="0"/>
              <a:sym typeface="DIN Next LT Pro 1"/>
            </a:endParaRPr>
          </a:p>
        </p:txBody>
      </p:sp>
      <p:pic>
        <p:nvPicPr>
          <p:cNvPr id="5" name="Picture 4" descr="A white x on a black background&#10;&#10;Description automatically generated">
            <a:extLst>
              <a:ext uri="{FF2B5EF4-FFF2-40B4-BE49-F238E27FC236}">
                <a16:creationId xmlns:a16="http://schemas.microsoft.com/office/drawing/2014/main" id="{B34A13AD-9568-80A1-C835-680D283862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4354" y="2947062"/>
            <a:ext cx="3086100" cy="3086100"/>
          </a:xfrm>
          <a:prstGeom prst="rect">
            <a:avLst/>
          </a:prstGeom>
        </p:spPr>
      </p:pic>
      <p:pic>
        <p:nvPicPr>
          <p:cNvPr id="6" name="Picture 5" descr="A white x on a black background&#10;&#10;Description automatically generated">
            <a:extLst>
              <a:ext uri="{FF2B5EF4-FFF2-40B4-BE49-F238E27FC236}">
                <a16:creationId xmlns:a16="http://schemas.microsoft.com/office/drawing/2014/main" id="{BE05DE7D-5C29-DE11-F4C1-BC5A10164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1625" y="2880829"/>
            <a:ext cx="3086100" cy="3086100"/>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3D408860-F7CE-FA0E-3BEC-0A39257FC6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7107" y="5816617"/>
            <a:ext cx="3086100" cy="3086100"/>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0BC807E8-E112-A949-6364-B285BD7BA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9522" y="5866325"/>
            <a:ext cx="3086100" cy="3086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7CFB043D-CEB7-BC80-20F1-C686E56AEF08}"/>
              </a:ext>
            </a:extLst>
          </p:cNvPr>
          <p:cNvGrpSpPr/>
          <p:nvPr/>
        </p:nvGrpSpPr>
        <p:grpSpPr>
          <a:xfrm>
            <a:off x="1210293" y="4753416"/>
            <a:ext cx="4919288" cy="4301252"/>
            <a:chOff x="0" y="0"/>
            <a:chExt cx="1153642" cy="1008704"/>
          </a:xfrm>
        </p:grpSpPr>
        <p:sp>
          <p:nvSpPr>
            <p:cNvPr id="31" name="Freeform 3">
              <a:extLst>
                <a:ext uri="{FF2B5EF4-FFF2-40B4-BE49-F238E27FC236}">
                  <a16:creationId xmlns:a16="http://schemas.microsoft.com/office/drawing/2014/main" id="{AA84ADD4-1DBA-77E9-2C0B-C6D01134819D}"/>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32" name="TextBox 4">
              <a:extLst>
                <a:ext uri="{FF2B5EF4-FFF2-40B4-BE49-F238E27FC236}">
                  <a16:creationId xmlns:a16="http://schemas.microsoft.com/office/drawing/2014/main" id="{2DA0E210-2E55-67DB-942F-3057779DF0A7}"/>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grpSp>
        <p:nvGrpSpPr>
          <p:cNvPr id="36" name="Group 8">
            <a:extLst>
              <a:ext uri="{FF2B5EF4-FFF2-40B4-BE49-F238E27FC236}">
                <a16:creationId xmlns:a16="http://schemas.microsoft.com/office/drawing/2014/main" id="{DECF20C0-5CD6-D36C-3350-7E06F2F28495}"/>
              </a:ext>
            </a:extLst>
          </p:cNvPr>
          <p:cNvGrpSpPr/>
          <p:nvPr/>
        </p:nvGrpSpPr>
        <p:grpSpPr>
          <a:xfrm>
            <a:off x="6679902" y="4753416"/>
            <a:ext cx="4919288" cy="4301252"/>
            <a:chOff x="0" y="0"/>
            <a:chExt cx="1153642" cy="1008704"/>
          </a:xfrm>
        </p:grpSpPr>
        <p:sp>
          <p:nvSpPr>
            <p:cNvPr id="37" name="Freeform 9">
              <a:extLst>
                <a:ext uri="{FF2B5EF4-FFF2-40B4-BE49-F238E27FC236}">
                  <a16:creationId xmlns:a16="http://schemas.microsoft.com/office/drawing/2014/main" id="{7B80181F-244B-19A1-0B77-F17C39903790}"/>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38" name="TextBox 10">
              <a:extLst>
                <a:ext uri="{FF2B5EF4-FFF2-40B4-BE49-F238E27FC236}">
                  <a16:creationId xmlns:a16="http://schemas.microsoft.com/office/drawing/2014/main" id="{41857FA4-172B-EBF3-095A-8DF264E6E35F}"/>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grpSp>
        <p:nvGrpSpPr>
          <p:cNvPr id="42" name="Group 14">
            <a:extLst>
              <a:ext uri="{FF2B5EF4-FFF2-40B4-BE49-F238E27FC236}">
                <a16:creationId xmlns:a16="http://schemas.microsoft.com/office/drawing/2014/main" id="{F6E4B6B1-29A1-918E-26E9-B06479EBA878}"/>
              </a:ext>
            </a:extLst>
          </p:cNvPr>
          <p:cNvGrpSpPr/>
          <p:nvPr/>
        </p:nvGrpSpPr>
        <p:grpSpPr>
          <a:xfrm>
            <a:off x="12149512" y="4753416"/>
            <a:ext cx="4919288" cy="4301252"/>
            <a:chOff x="0" y="0"/>
            <a:chExt cx="1153642" cy="1008704"/>
          </a:xfrm>
        </p:grpSpPr>
        <p:sp>
          <p:nvSpPr>
            <p:cNvPr id="43" name="Freeform 15">
              <a:extLst>
                <a:ext uri="{FF2B5EF4-FFF2-40B4-BE49-F238E27FC236}">
                  <a16:creationId xmlns:a16="http://schemas.microsoft.com/office/drawing/2014/main" id="{2D9A953F-5B20-E980-D36C-E30A2C31C0AA}"/>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44" name="TextBox 16">
              <a:extLst>
                <a:ext uri="{FF2B5EF4-FFF2-40B4-BE49-F238E27FC236}">
                  <a16:creationId xmlns:a16="http://schemas.microsoft.com/office/drawing/2014/main" id="{1EC0A879-8ECB-AF7A-B7CF-91038F44D5AD}"/>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sp>
        <p:nvSpPr>
          <p:cNvPr id="51" name="TextBox 23">
            <a:extLst>
              <a:ext uri="{FF2B5EF4-FFF2-40B4-BE49-F238E27FC236}">
                <a16:creationId xmlns:a16="http://schemas.microsoft.com/office/drawing/2014/main" id="{D3475149-8FD8-E8DE-5EC5-C7CC69F289A0}"/>
              </a:ext>
            </a:extLst>
          </p:cNvPr>
          <p:cNvSpPr txBox="1"/>
          <p:nvPr/>
        </p:nvSpPr>
        <p:spPr>
          <a:xfrm>
            <a:off x="1210293" y="1842636"/>
            <a:ext cx="12075636" cy="1056379"/>
          </a:xfrm>
          <a:prstGeom prst="rect">
            <a:avLst/>
          </a:prstGeom>
        </p:spPr>
        <p:txBody>
          <a:bodyPr lIns="0" tIns="0" rIns="0" bIns="0" rtlCol="0" anchor="t">
            <a:spAutoFit/>
          </a:bodyPr>
          <a:lstStyle/>
          <a:p>
            <a:pPr algn="l">
              <a:lnSpc>
                <a:spcPts val="8075"/>
              </a:lnSpc>
            </a:pPr>
            <a:r>
              <a:rPr lang="en-US" sz="8000" spc="-475">
                <a:solidFill>
                  <a:srgbClr val="FFFFFF"/>
                </a:solidFill>
                <a:latin typeface="Arial" panose="020B0604020202020204" pitchFamily="34" charset="0"/>
                <a:ea typeface="DIN Next LT Pro 1"/>
                <a:cs typeface="Arial" panose="020B0604020202020204" pitchFamily="34" charset="0"/>
                <a:sym typeface="DIN Next LT Pro 1"/>
              </a:rPr>
              <a:t>What does</a:t>
            </a:r>
            <a:r>
              <a:rPr lang="en-US" sz="8000" spc="-475">
                <a:solidFill>
                  <a:srgbClr val="BCCF00"/>
                </a:solidFill>
                <a:latin typeface="Arial" panose="020B0604020202020204" pitchFamily="34" charset="0"/>
                <a:ea typeface="DIN Next LT Pro 1"/>
                <a:cs typeface="Arial" panose="020B0604020202020204" pitchFamily="34" charset="0"/>
                <a:sym typeface="DIN Next LT Pro 1"/>
              </a:rPr>
              <a:t> it take?</a:t>
            </a:r>
          </a:p>
        </p:txBody>
      </p:sp>
      <p:sp>
        <p:nvSpPr>
          <p:cNvPr id="52" name="TextBox 24">
            <a:extLst>
              <a:ext uri="{FF2B5EF4-FFF2-40B4-BE49-F238E27FC236}">
                <a16:creationId xmlns:a16="http://schemas.microsoft.com/office/drawing/2014/main" id="{C6075CEF-ADA2-EA09-5294-D438D8C1348D}"/>
              </a:ext>
            </a:extLst>
          </p:cNvPr>
          <p:cNvSpPr txBox="1"/>
          <p:nvPr/>
        </p:nvSpPr>
        <p:spPr>
          <a:xfrm>
            <a:off x="2109954" y="5842176"/>
            <a:ext cx="3106495" cy="688137"/>
          </a:xfrm>
          <a:prstGeom prst="rect">
            <a:avLst/>
          </a:prstGeom>
        </p:spPr>
        <p:txBody>
          <a:bodyPr lIns="0" tIns="0" rIns="0" bIns="0" rtlCol="0" anchor="t">
            <a:spAutoFit/>
          </a:bodyPr>
          <a:lstStyle/>
          <a:p>
            <a:pPr algn="ctr">
              <a:lnSpc>
                <a:spcPts val="5805"/>
              </a:lnSpc>
            </a:pPr>
            <a:r>
              <a:rPr lang="en-US" sz="4000" spc="-66">
                <a:solidFill>
                  <a:srgbClr val="FFFFFF"/>
                </a:solidFill>
                <a:latin typeface="Arial" panose="020B0604020202020204" pitchFamily="34" charset="0"/>
                <a:ea typeface="DIN Next LT Pro 1"/>
                <a:cs typeface="Arial" panose="020B0604020202020204" pitchFamily="34" charset="0"/>
                <a:sym typeface="DIN Next LT Pro 1"/>
              </a:rPr>
              <a:t>I CAN DO IT</a:t>
            </a:r>
          </a:p>
        </p:txBody>
      </p:sp>
      <p:sp>
        <p:nvSpPr>
          <p:cNvPr id="55" name="TextBox 27">
            <a:extLst>
              <a:ext uri="{FF2B5EF4-FFF2-40B4-BE49-F238E27FC236}">
                <a16:creationId xmlns:a16="http://schemas.microsoft.com/office/drawing/2014/main" id="{8EC1C3D3-02B2-E338-90E4-5D35A9F12ED6}"/>
              </a:ext>
            </a:extLst>
          </p:cNvPr>
          <p:cNvSpPr txBox="1"/>
          <p:nvPr/>
        </p:nvSpPr>
        <p:spPr>
          <a:xfrm>
            <a:off x="12761747" y="5842176"/>
            <a:ext cx="3703726" cy="688330"/>
          </a:xfrm>
          <a:prstGeom prst="rect">
            <a:avLst/>
          </a:prstGeom>
        </p:spPr>
        <p:txBody>
          <a:bodyPr lIns="0" tIns="0" rIns="0" bIns="0" rtlCol="0" anchor="t">
            <a:spAutoFit/>
          </a:bodyPr>
          <a:lstStyle/>
          <a:p>
            <a:pPr algn="ctr">
              <a:lnSpc>
                <a:spcPts val="5811"/>
              </a:lnSpc>
            </a:pPr>
            <a:r>
              <a:rPr lang="en-US" sz="4000" spc="-67">
                <a:solidFill>
                  <a:srgbClr val="FFFFFF"/>
                </a:solidFill>
                <a:latin typeface="Arial" panose="020B0604020202020204" pitchFamily="34" charset="0"/>
                <a:ea typeface="DIN Next LT Pro 1"/>
                <a:cs typeface="Arial" panose="020B0604020202020204" pitchFamily="34" charset="0"/>
                <a:sym typeface="DIN Next LT Pro 1"/>
              </a:rPr>
              <a:t>I BELONG</a:t>
            </a:r>
          </a:p>
        </p:txBody>
      </p:sp>
      <p:sp>
        <p:nvSpPr>
          <p:cNvPr id="57" name="TextBox 29">
            <a:extLst>
              <a:ext uri="{FF2B5EF4-FFF2-40B4-BE49-F238E27FC236}">
                <a16:creationId xmlns:a16="http://schemas.microsoft.com/office/drawing/2014/main" id="{4730E70F-109B-02F6-365A-8BE95CACEA9F}"/>
              </a:ext>
            </a:extLst>
          </p:cNvPr>
          <p:cNvSpPr txBox="1"/>
          <p:nvPr/>
        </p:nvSpPr>
        <p:spPr>
          <a:xfrm>
            <a:off x="6966970" y="5842231"/>
            <a:ext cx="4345153" cy="674608"/>
          </a:xfrm>
          <a:prstGeom prst="rect">
            <a:avLst/>
          </a:prstGeom>
        </p:spPr>
        <p:txBody>
          <a:bodyPr lIns="0" tIns="0" rIns="0" bIns="0" rtlCol="0" anchor="t">
            <a:spAutoFit/>
          </a:bodyPr>
          <a:lstStyle/>
          <a:p>
            <a:pPr algn="ctr">
              <a:lnSpc>
                <a:spcPts val="5811"/>
              </a:lnSpc>
            </a:pPr>
            <a:r>
              <a:rPr lang="en-US" sz="4000" spc="-67">
                <a:solidFill>
                  <a:srgbClr val="FFFFFF"/>
                </a:solidFill>
                <a:latin typeface="Arial" panose="020B0604020202020204" pitchFamily="34" charset="0"/>
                <a:ea typeface="DIN Next LT Pro 1"/>
                <a:cs typeface="Arial" panose="020B0604020202020204" pitchFamily="34" charset="0"/>
                <a:sym typeface="DIN Next LT Pro 1"/>
              </a:rPr>
              <a:t>RELEVANT TO ME</a:t>
            </a:r>
          </a:p>
        </p:txBody>
      </p:sp>
      <p:sp>
        <p:nvSpPr>
          <p:cNvPr id="2" name="Oval 1">
            <a:extLst>
              <a:ext uri="{FF2B5EF4-FFF2-40B4-BE49-F238E27FC236}">
                <a16:creationId xmlns:a16="http://schemas.microsoft.com/office/drawing/2014/main" id="{EDD82054-8D19-B09E-2B19-7A5CEAEF6DA1}"/>
              </a:ext>
            </a:extLst>
          </p:cNvPr>
          <p:cNvSpPr/>
          <p:nvPr/>
        </p:nvSpPr>
        <p:spPr>
          <a:xfrm>
            <a:off x="2950593" y="4040808"/>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25">
            <a:extLst>
              <a:ext uri="{FF2B5EF4-FFF2-40B4-BE49-F238E27FC236}">
                <a16:creationId xmlns:a16="http://schemas.microsoft.com/office/drawing/2014/main" id="{C5B06E77-49A7-5FB9-66C8-4CED41DDD8E4}"/>
              </a:ext>
            </a:extLst>
          </p:cNvPr>
          <p:cNvSpPr txBox="1"/>
          <p:nvPr/>
        </p:nvSpPr>
        <p:spPr>
          <a:xfrm>
            <a:off x="3048000" y="4254449"/>
            <a:ext cx="1114038" cy="1068306"/>
          </a:xfrm>
          <a:prstGeom prst="rect">
            <a:avLst/>
          </a:prstGeom>
        </p:spPr>
        <p:txBody>
          <a:bodyPr lIns="0" tIns="0" rIns="0" bIns="0" rtlCol="0" anchor="t">
            <a:spAutoFit/>
          </a:bodyPr>
          <a:lstStyle/>
          <a:p>
            <a:pPr algn="ctr">
              <a:lnSpc>
                <a:spcPts val="8325"/>
              </a:lnSpc>
            </a:pPr>
            <a:r>
              <a:rPr lang="en-US" sz="8000" spc="-740">
                <a:solidFill>
                  <a:srgbClr val="030303"/>
                </a:solidFill>
                <a:latin typeface="Arial" panose="020B0604020202020204" pitchFamily="34" charset="0"/>
                <a:ea typeface="DIN Next LT Pro 1"/>
                <a:cs typeface="Arial" panose="020B0604020202020204" pitchFamily="34" charset="0"/>
                <a:sym typeface="DIN Next LT Pro 1"/>
              </a:rPr>
              <a:t>1</a:t>
            </a:r>
          </a:p>
        </p:txBody>
      </p:sp>
      <p:sp>
        <p:nvSpPr>
          <p:cNvPr id="3" name="Oval 2">
            <a:extLst>
              <a:ext uri="{FF2B5EF4-FFF2-40B4-BE49-F238E27FC236}">
                <a16:creationId xmlns:a16="http://schemas.microsoft.com/office/drawing/2014/main" id="{0104F573-AB45-7B03-4343-8D596F1569D5}"/>
              </a:ext>
            </a:extLst>
          </p:cNvPr>
          <p:cNvSpPr/>
          <p:nvPr/>
        </p:nvSpPr>
        <p:spPr>
          <a:xfrm>
            <a:off x="8426938" y="4075995"/>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26">
            <a:extLst>
              <a:ext uri="{FF2B5EF4-FFF2-40B4-BE49-F238E27FC236}">
                <a16:creationId xmlns:a16="http://schemas.microsoft.com/office/drawing/2014/main" id="{0C05E066-9DE7-0215-9E23-7F077D0CA485}"/>
              </a:ext>
            </a:extLst>
          </p:cNvPr>
          <p:cNvSpPr txBox="1"/>
          <p:nvPr/>
        </p:nvSpPr>
        <p:spPr>
          <a:xfrm>
            <a:off x="8534400" y="4305300"/>
            <a:ext cx="1114038" cy="1068306"/>
          </a:xfrm>
          <a:prstGeom prst="rect">
            <a:avLst/>
          </a:prstGeom>
        </p:spPr>
        <p:txBody>
          <a:bodyPr lIns="0" tIns="0" rIns="0" bIns="0" rtlCol="0" anchor="t">
            <a:spAutoFit/>
          </a:bodyPr>
          <a:lstStyle/>
          <a:p>
            <a:pPr algn="ctr">
              <a:lnSpc>
                <a:spcPts val="8325"/>
              </a:lnSpc>
            </a:pPr>
            <a:r>
              <a:rPr lang="en-US" sz="8000" spc="-740">
                <a:solidFill>
                  <a:srgbClr val="030303"/>
                </a:solidFill>
                <a:latin typeface="Arial" panose="020B0604020202020204" pitchFamily="34" charset="0"/>
                <a:ea typeface="DIN Next LT Pro 1"/>
                <a:cs typeface="Arial" panose="020B0604020202020204" pitchFamily="34" charset="0"/>
                <a:sym typeface="DIN Next LT Pro 1"/>
              </a:rPr>
              <a:t>2</a:t>
            </a:r>
          </a:p>
        </p:txBody>
      </p:sp>
      <p:sp>
        <p:nvSpPr>
          <p:cNvPr id="4" name="Oval 3">
            <a:extLst>
              <a:ext uri="{FF2B5EF4-FFF2-40B4-BE49-F238E27FC236}">
                <a16:creationId xmlns:a16="http://schemas.microsoft.com/office/drawing/2014/main" id="{25E57635-2723-6485-D0EF-E9373E002A63}"/>
              </a:ext>
            </a:extLst>
          </p:cNvPr>
          <p:cNvSpPr/>
          <p:nvPr/>
        </p:nvSpPr>
        <p:spPr>
          <a:xfrm>
            <a:off x="13912192" y="4075995"/>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TextBox 28">
            <a:extLst>
              <a:ext uri="{FF2B5EF4-FFF2-40B4-BE49-F238E27FC236}">
                <a16:creationId xmlns:a16="http://schemas.microsoft.com/office/drawing/2014/main" id="{47596827-E6C4-CC07-4C03-1E0C4F4B24FD}"/>
              </a:ext>
            </a:extLst>
          </p:cNvPr>
          <p:cNvSpPr txBox="1"/>
          <p:nvPr/>
        </p:nvSpPr>
        <p:spPr>
          <a:xfrm>
            <a:off x="14173200" y="4305300"/>
            <a:ext cx="764375" cy="1068306"/>
          </a:xfrm>
          <a:prstGeom prst="rect">
            <a:avLst/>
          </a:prstGeom>
        </p:spPr>
        <p:txBody>
          <a:bodyPr wrap="square" lIns="0" tIns="0" rIns="0" bIns="0" rtlCol="0" anchor="t">
            <a:spAutoFit/>
          </a:bodyPr>
          <a:lstStyle/>
          <a:p>
            <a:pPr algn="ctr">
              <a:lnSpc>
                <a:spcPts val="8325"/>
              </a:lnSpc>
            </a:pPr>
            <a:r>
              <a:rPr lang="en-US" sz="8000" spc="-740">
                <a:solidFill>
                  <a:srgbClr val="030303"/>
                </a:solidFill>
                <a:latin typeface="Arial" panose="020B0604020202020204" pitchFamily="34" charset="0"/>
                <a:ea typeface="DIN Next LT Pro 1"/>
                <a:cs typeface="Arial" panose="020B0604020202020204" pitchFamily="34" charset="0"/>
                <a:sym typeface="DIN Next LT Pro 1"/>
              </a:rPr>
              <a:t>3</a:t>
            </a:r>
          </a:p>
        </p:txBody>
      </p:sp>
      <p:pic>
        <p:nvPicPr>
          <p:cNvPr id="6" name="Picture 5" descr="A group of people with green bubbles&#10;&#10;Description automatically generated">
            <a:extLst>
              <a:ext uri="{FF2B5EF4-FFF2-40B4-BE49-F238E27FC236}">
                <a16:creationId xmlns:a16="http://schemas.microsoft.com/office/drawing/2014/main" id="{48ECC5F6-478A-814D-C0FA-F5FAE87495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60929" y="6135084"/>
            <a:ext cx="3117117" cy="3117117"/>
          </a:xfrm>
          <a:prstGeom prst="rect">
            <a:avLst/>
          </a:prstGeom>
        </p:spPr>
      </p:pic>
      <p:pic>
        <p:nvPicPr>
          <p:cNvPr id="8" name="Picture 7" descr="A white line drawing of a person&#10;&#10;Description automatically generated">
            <a:extLst>
              <a:ext uri="{FF2B5EF4-FFF2-40B4-BE49-F238E27FC236}">
                <a16:creationId xmlns:a16="http://schemas.microsoft.com/office/drawing/2014/main" id="{0E1F7005-3BDD-3612-F0A8-C164AAC353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1641" y="6590025"/>
            <a:ext cx="1995808" cy="1995808"/>
          </a:xfrm>
          <a:prstGeom prst="rect">
            <a:avLst/>
          </a:prstGeom>
        </p:spPr>
      </p:pic>
      <p:pic>
        <p:nvPicPr>
          <p:cNvPr id="12" name="Picture 11" descr="A green tick in a circle&#10;&#10;Description automatically generated">
            <a:extLst>
              <a:ext uri="{FF2B5EF4-FFF2-40B4-BE49-F238E27FC236}">
                <a16:creationId xmlns:a16="http://schemas.microsoft.com/office/drawing/2014/main" id="{BF24D7EC-1406-6A70-6EDD-A8F3B6850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2928" y="6676618"/>
            <a:ext cx="2094018" cy="209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750"/>
                                        <p:tgtEl>
                                          <p:spTgt spid="36"/>
                                        </p:tgtEl>
                                      </p:cBhvr>
                                    </p:animEffect>
                                    <p:anim calcmode="lin" valueType="num">
                                      <p:cBhvr>
                                        <p:cTn id="25" dur="750" fill="hold"/>
                                        <p:tgtEl>
                                          <p:spTgt spid="36"/>
                                        </p:tgtEl>
                                        <p:attrNameLst>
                                          <p:attrName>ppt_x</p:attrName>
                                        </p:attrNameLst>
                                      </p:cBhvr>
                                      <p:tavLst>
                                        <p:tav tm="0">
                                          <p:val>
                                            <p:strVal val="#ppt_x"/>
                                          </p:val>
                                        </p:tav>
                                        <p:tav tm="100000">
                                          <p:val>
                                            <p:strVal val="#ppt_x"/>
                                          </p:val>
                                        </p:tav>
                                      </p:tavLst>
                                    </p:anim>
                                    <p:anim calcmode="lin" valueType="num">
                                      <p:cBhvr>
                                        <p:cTn id="26" dur="75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750"/>
                                        <p:tgtEl>
                                          <p:spTgt spid="42"/>
                                        </p:tgtEl>
                                      </p:cBhvr>
                                    </p:animEffect>
                                    <p:anim calcmode="lin" valueType="num">
                                      <p:cBhvr>
                                        <p:cTn id="42" dur="750" fill="hold"/>
                                        <p:tgtEl>
                                          <p:spTgt spid="42"/>
                                        </p:tgtEl>
                                        <p:attrNameLst>
                                          <p:attrName>ppt_x</p:attrName>
                                        </p:attrNameLst>
                                      </p:cBhvr>
                                      <p:tavLst>
                                        <p:tav tm="0">
                                          <p:val>
                                            <p:strVal val="#ppt_x"/>
                                          </p:val>
                                        </p:tav>
                                        <p:tav tm="100000">
                                          <p:val>
                                            <p:strVal val="#ppt_x"/>
                                          </p:val>
                                        </p:tav>
                                      </p:tavLst>
                                    </p:anim>
                                    <p:anim calcmode="lin" valueType="num">
                                      <p:cBhvr>
                                        <p:cTn id="43" dur="750" fill="hold"/>
                                        <p:tgtEl>
                                          <p:spTgt spid="4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750"/>
                                        <p:tgtEl>
                                          <p:spTgt spid="55"/>
                                        </p:tgtEl>
                                      </p:cBhvr>
                                    </p:animEffect>
                                    <p:anim calcmode="lin" valueType="num">
                                      <p:cBhvr>
                                        <p:cTn id="47" dur="750" fill="hold"/>
                                        <p:tgtEl>
                                          <p:spTgt spid="55"/>
                                        </p:tgtEl>
                                        <p:attrNameLst>
                                          <p:attrName>ppt_x</p:attrName>
                                        </p:attrNameLst>
                                      </p:cBhvr>
                                      <p:tavLst>
                                        <p:tav tm="0">
                                          <p:val>
                                            <p:strVal val="#ppt_x"/>
                                          </p:val>
                                        </p:tav>
                                        <p:tav tm="100000">
                                          <p:val>
                                            <p:strVal val="#ppt_x"/>
                                          </p:val>
                                        </p:tav>
                                      </p:tavLst>
                                    </p:anim>
                                    <p:anim calcmode="lin" valueType="num">
                                      <p:cBhvr>
                                        <p:cTn id="48" dur="750" fill="hold"/>
                                        <p:tgtEl>
                                          <p:spTgt spid="5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anim calcmode="lin" valueType="num">
                                      <p:cBhvr>
                                        <p:cTn id="52" dur="750" fill="hold"/>
                                        <p:tgtEl>
                                          <p:spTgt spid="56"/>
                                        </p:tgtEl>
                                        <p:attrNameLst>
                                          <p:attrName>ppt_x</p:attrName>
                                        </p:attrNameLst>
                                      </p:cBhvr>
                                      <p:tavLst>
                                        <p:tav tm="0">
                                          <p:val>
                                            <p:strVal val="#ppt_x"/>
                                          </p:val>
                                        </p:tav>
                                        <p:tav tm="100000">
                                          <p:val>
                                            <p:strVal val="#ppt_x"/>
                                          </p:val>
                                        </p:tav>
                                      </p:tavLst>
                                    </p:anim>
                                    <p:anim calcmode="lin" valueType="num">
                                      <p:cBhvr>
                                        <p:cTn id="53" dur="7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7" grpId="0"/>
      <p:bldP spid="53" grpId="0"/>
      <p:bldP spid="54"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509969"/>
            <a:ext cx="9582797" cy="8777031"/>
          </a:xfrm>
          <a:custGeom>
            <a:avLst/>
            <a:gdLst/>
            <a:ahLst/>
            <a:cxnLst/>
            <a:rect l="l" t="t" r="r" b="b"/>
            <a:pathLst>
              <a:path w="9825083" h="9668344">
                <a:moveTo>
                  <a:pt x="0" y="0"/>
                </a:moveTo>
                <a:lnTo>
                  <a:pt x="9825083" y="0"/>
                </a:lnTo>
                <a:lnTo>
                  <a:pt x="9825083" y="9668343"/>
                </a:lnTo>
                <a:lnTo>
                  <a:pt x="0" y="9668343"/>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4" name="Freeform 4"/>
          <p:cNvSpPr/>
          <p:nvPr/>
        </p:nvSpPr>
        <p:spPr>
          <a:xfrm flipH="1" flipV="1">
            <a:off x="9058388" y="1376042"/>
            <a:ext cx="9229611" cy="2071291"/>
          </a:xfrm>
          <a:custGeom>
            <a:avLst/>
            <a:gdLst/>
            <a:ahLst/>
            <a:cxnLst/>
            <a:rect l="l" t="t" r="r" b="b"/>
            <a:pathLst>
              <a:path w="10443485" h="2071291">
                <a:moveTo>
                  <a:pt x="10443485" y="2071292"/>
                </a:moveTo>
                <a:lnTo>
                  <a:pt x="0" y="2071292"/>
                </a:lnTo>
                <a:lnTo>
                  <a:pt x="0" y="0"/>
                </a:lnTo>
                <a:lnTo>
                  <a:pt x="10443485" y="0"/>
                </a:lnTo>
                <a:lnTo>
                  <a:pt x="10443485" y="2071292"/>
                </a:lnTo>
                <a:close/>
              </a:path>
            </a:pathLst>
          </a:custGeom>
          <a:blipFill>
            <a:blip r:embed="rId5">
              <a:extLst>
                <a:ext uri="{96DAC541-7B7A-43D3-8B79-37D633B846F1}">
                  <asvg:svgBlip xmlns:asvg="http://schemas.microsoft.com/office/drawing/2016/SVG/main" r:embed="rId6"/>
                </a:ext>
              </a:extLst>
            </a:blip>
            <a:stretch>
              <a:fillRect l="-13152"/>
            </a:stretch>
          </a:blipFill>
        </p:spPr>
        <p:txBody>
          <a:bodyPr/>
          <a:lstStyle/>
          <a:p>
            <a:endParaRPr lang="en-GB"/>
          </a:p>
        </p:txBody>
      </p:sp>
      <p:sp>
        <p:nvSpPr>
          <p:cNvPr id="5" name="Freeform 5"/>
          <p:cNvSpPr/>
          <p:nvPr/>
        </p:nvSpPr>
        <p:spPr>
          <a:xfrm flipH="1" flipV="1">
            <a:off x="8795064" y="1028699"/>
            <a:ext cx="9492936" cy="2071291"/>
          </a:xfrm>
          <a:custGeom>
            <a:avLst/>
            <a:gdLst/>
            <a:ahLst/>
            <a:cxnLst/>
            <a:rect l="l" t="t" r="r" b="b"/>
            <a:pathLst>
              <a:path w="10443485" h="2071291">
                <a:moveTo>
                  <a:pt x="10443485" y="2071291"/>
                </a:moveTo>
                <a:lnTo>
                  <a:pt x="0" y="2071291"/>
                </a:lnTo>
                <a:lnTo>
                  <a:pt x="0" y="0"/>
                </a:lnTo>
                <a:lnTo>
                  <a:pt x="10443485" y="0"/>
                </a:lnTo>
                <a:lnTo>
                  <a:pt x="10443485" y="2071291"/>
                </a:lnTo>
                <a:close/>
              </a:path>
            </a:pathLst>
          </a:custGeom>
          <a:blipFill>
            <a:blip r:embed="rId7">
              <a:extLst>
                <a:ext uri="{96DAC541-7B7A-43D3-8B79-37D633B846F1}">
                  <asvg:svgBlip xmlns:asvg="http://schemas.microsoft.com/office/drawing/2016/SVG/main" r:embed="rId8"/>
                </a:ext>
              </a:extLst>
            </a:blip>
            <a:stretch>
              <a:fillRect l="-10013"/>
            </a:stretch>
          </a:blipFill>
        </p:spPr>
        <p:txBody>
          <a:bodyPr/>
          <a:lstStyle/>
          <a:p>
            <a:endParaRPr lang="en-GB"/>
          </a:p>
        </p:txBody>
      </p:sp>
      <p:sp>
        <p:nvSpPr>
          <p:cNvPr id="6" name="TextBox 6"/>
          <p:cNvSpPr txBox="1"/>
          <p:nvPr/>
        </p:nvSpPr>
        <p:spPr>
          <a:xfrm>
            <a:off x="9846121" y="1449742"/>
            <a:ext cx="9645099" cy="1052339"/>
          </a:xfrm>
          <a:prstGeom prst="rect">
            <a:avLst/>
          </a:prstGeom>
        </p:spPr>
        <p:txBody>
          <a:bodyPr wrap="square" lIns="0" tIns="0" rIns="0" bIns="0" rtlCol="0" anchor="t">
            <a:spAutoFit/>
          </a:bodyPr>
          <a:lstStyle/>
          <a:p>
            <a:pPr algn="l">
              <a:lnSpc>
                <a:spcPts val="8955"/>
              </a:lnSpc>
            </a:pPr>
            <a:r>
              <a:rPr lang="en-US" sz="6000">
                <a:solidFill>
                  <a:srgbClr val="030303"/>
                </a:solidFill>
                <a:latin typeface="Arial" panose="020B0604020202020204" pitchFamily="34" charset="0"/>
                <a:ea typeface="DIN Next LT Pro 1"/>
                <a:cs typeface="Arial" panose="020B0604020202020204" pitchFamily="34" charset="0"/>
                <a:sym typeface="DIN Next LT Pro 1"/>
              </a:rPr>
              <a:t>The growth mindset</a:t>
            </a:r>
          </a:p>
        </p:txBody>
      </p:sp>
      <p:sp>
        <p:nvSpPr>
          <p:cNvPr id="7" name="TextBox 7"/>
          <p:cNvSpPr txBox="1"/>
          <p:nvPr/>
        </p:nvSpPr>
        <p:spPr>
          <a:xfrm>
            <a:off x="9582797" y="5343811"/>
            <a:ext cx="8159660" cy="2905988"/>
          </a:xfrm>
          <a:prstGeom prst="rect">
            <a:avLst/>
          </a:prstGeom>
        </p:spPr>
        <p:txBody>
          <a:bodyPr wrap="square" lIns="0" tIns="0" rIns="0" bIns="0" rtlCol="0" anchor="t">
            <a:spAutoFit/>
          </a:bodyPr>
          <a:lstStyle/>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embrace challenges</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persist in the face of setbacks</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put in the effort</a:t>
            </a:r>
          </a:p>
          <a:p>
            <a:pPr marL="890199" lvl="1" indent="-445099" algn="l">
              <a:lnSpc>
                <a:spcPts val="5772"/>
              </a:lnSpc>
              <a:buFont typeface="Arial"/>
              <a:buChar char="•"/>
            </a:pPr>
            <a:r>
              <a:rPr lang="en-US" sz="4000">
                <a:solidFill>
                  <a:srgbClr val="FFFFFF"/>
                </a:solidFill>
                <a:latin typeface="Arial" panose="020B0604020202020204" pitchFamily="34" charset="0"/>
                <a:ea typeface="DIN Next LT Pro 4"/>
                <a:cs typeface="Arial" panose="020B0604020202020204" pitchFamily="34" charset="0"/>
                <a:sym typeface="DIN Next LT Pro 4"/>
              </a:rPr>
              <a:t>get inspired by success</a:t>
            </a:r>
          </a:p>
        </p:txBody>
      </p:sp>
      <p:sp>
        <p:nvSpPr>
          <p:cNvPr id="8" name="TextBox 8"/>
          <p:cNvSpPr txBox="1"/>
          <p:nvPr/>
        </p:nvSpPr>
        <p:spPr>
          <a:xfrm>
            <a:off x="10064065" y="4205698"/>
            <a:ext cx="4093815" cy="813364"/>
          </a:xfrm>
          <a:prstGeom prst="rect">
            <a:avLst/>
          </a:prstGeom>
        </p:spPr>
        <p:txBody>
          <a:bodyPr wrap="square" lIns="0" tIns="0" rIns="0" bIns="0" rtlCol="0" anchor="t">
            <a:spAutoFit/>
          </a:bodyPr>
          <a:lstStyle/>
          <a:p>
            <a:pPr algn="ctr">
              <a:lnSpc>
                <a:spcPts val="6964"/>
              </a:lnSpc>
            </a:pPr>
            <a:r>
              <a:rPr lang="en-US" sz="4800">
                <a:solidFill>
                  <a:srgbClr val="FFFFFF"/>
                </a:solidFill>
                <a:latin typeface="Arial" panose="020B0604020202020204" pitchFamily="34" charset="0"/>
                <a:ea typeface="DIN Next LT Pro 3"/>
                <a:cs typeface="Arial" panose="020B0604020202020204" pitchFamily="34" charset="0"/>
                <a:sym typeface="DIN Next LT Pro 3"/>
              </a:rPr>
              <a:t>You have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80" name="Group 34">
            <a:extLst>
              <a:ext uri="{FF2B5EF4-FFF2-40B4-BE49-F238E27FC236}">
                <a16:creationId xmlns:a16="http://schemas.microsoft.com/office/drawing/2014/main" id="{9FC26C2D-716B-4E87-BBDB-36B666E198B8}"/>
              </a:ext>
            </a:extLst>
          </p:cNvPr>
          <p:cNvGrpSpPr/>
          <p:nvPr/>
        </p:nvGrpSpPr>
        <p:grpSpPr>
          <a:xfrm rot="-10800000">
            <a:off x="4419600" y="8291902"/>
            <a:ext cx="2865440" cy="1144008"/>
            <a:chOff x="0" y="0"/>
            <a:chExt cx="7620000" cy="3154197"/>
          </a:xfrm>
        </p:grpSpPr>
        <p:sp>
          <p:nvSpPr>
            <p:cNvPr id="81" name="Freeform 35">
              <a:extLst>
                <a:ext uri="{FF2B5EF4-FFF2-40B4-BE49-F238E27FC236}">
                  <a16:creationId xmlns:a16="http://schemas.microsoft.com/office/drawing/2014/main" id="{8348B20C-22C4-5305-51A5-53537DF6A698}"/>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gradFill rotWithShape="1">
              <a:gsLst>
                <a:gs pos="0">
                  <a:srgbClr val="CDDB40">
                    <a:alpha val="100000"/>
                  </a:srgbClr>
                </a:gs>
                <a:gs pos="100000">
                  <a:srgbClr val="BCCF00">
                    <a:alpha val="100000"/>
                  </a:srgbClr>
                </a:gs>
              </a:gsLst>
              <a:lin ang="0"/>
            </a:gradFill>
          </p:spPr>
          <p:txBody>
            <a:bodyPr/>
            <a:lstStyle/>
            <a:p>
              <a:endParaRPr lang="en-GB"/>
            </a:p>
          </p:txBody>
        </p:sp>
      </p:grpSp>
      <p:pic>
        <p:nvPicPr>
          <p:cNvPr id="5" name="Picture 4" descr="A yellow line on a black background&#10;&#10;Description automatically generated">
            <a:extLst>
              <a:ext uri="{FF2B5EF4-FFF2-40B4-BE49-F238E27FC236}">
                <a16:creationId xmlns:a16="http://schemas.microsoft.com/office/drawing/2014/main" id="{65B5036F-134D-15CF-C31A-FCB015E71A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394" y="8455298"/>
            <a:ext cx="10638038" cy="1373200"/>
          </a:xfrm>
          <a:prstGeom prst="rect">
            <a:avLst/>
          </a:prstGeom>
        </p:spPr>
      </p:pic>
      <p:grpSp>
        <p:nvGrpSpPr>
          <p:cNvPr id="68" name="Group 22">
            <a:extLst>
              <a:ext uri="{FF2B5EF4-FFF2-40B4-BE49-F238E27FC236}">
                <a16:creationId xmlns:a16="http://schemas.microsoft.com/office/drawing/2014/main" id="{09BBF23B-6BA6-3E97-423E-5B829E549D23}"/>
              </a:ext>
            </a:extLst>
          </p:cNvPr>
          <p:cNvGrpSpPr/>
          <p:nvPr/>
        </p:nvGrpSpPr>
        <p:grpSpPr>
          <a:xfrm rot="-10800000">
            <a:off x="4373559" y="5675728"/>
            <a:ext cx="2865440" cy="1186110"/>
            <a:chOff x="0" y="0"/>
            <a:chExt cx="7620000" cy="3154197"/>
          </a:xfrm>
        </p:grpSpPr>
        <p:sp>
          <p:nvSpPr>
            <p:cNvPr id="69" name="Freeform 23">
              <a:extLst>
                <a:ext uri="{FF2B5EF4-FFF2-40B4-BE49-F238E27FC236}">
                  <a16:creationId xmlns:a16="http://schemas.microsoft.com/office/drawing/2014/main" id="{F8BDFD97-EA58-838D-2B57-95EA881C46E9}"/>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gradFill rotWithShape="1">
              <a:gsLst>
                <a:gs pos="0">
                  <a:srgbClr val="CDDB40">
                    <a:alpha val="100000"/>
                  </a:srgbClr>
                </a:gs>
                <a:gs pos="100000">
                  <a:srgbClr val="BCCF00">
                    <a:alpha val="100000"/>
                  </a:srgbClr>
                </a:gs>
              </a:gsLst>
              <a:lin ang="0"/>
            </a:gradFill>
          </p:spPr>
          <p:txBody>
            <a:bodyPr/>
            <a:lstStyle/>
            <a:p>
              <a:endParaRPr lang="en-GB"/>
            </a:p>
          </p:txBody>
        </p:sp>
      </p:grpSp>
      <p:grpSp>
        <p:nvGrpSpPr>
          <p:cNvPr id="70" name="Group 24">
            <a:extLst>
              <a:ext uri="{FF2B5EF4-FFF2-40B4-BE49-F238E27FC236}">
                <a16:creationId xmlns:a16="http://schemas.microsoft.com/office/drawing/2014/main" id="{273E0650-C6BB-86FE-4E2C-4300F30A414C}"/>
              </a:ext>
            </a:extLst>
          </p:cNvPr>
          <p:cNvGrpSpPr/>
          <p:nvPr/>
        </p:nvGrpSpPr>
        <p:grpSpPr>
          <a:xfrm>
            <a:off x="533400" y="5872306"/>
            <a:ext cx="10638038" cy="989533"/>
            <a:chOff x="0" y="0"/>
            <a:chExt cx="2434182" cy="266362"/>
          </a:xfrm>
        </p:grpSpPr>
        <p:sp>
          <p:nvSpPr>
            <p:cNvPr id="71" name="Freeform 25">
              <a:extLst>
                <a:ext uri="{FF2B5EF4-FFF2-40B4-BE49-F238E27FC236}">
                  <a16:creationId xmlns:a16="http://schemas.microsoft.com/office/drawing/2014/main" id="{D191A120-3C51-439F-665F-1E6B194770CA}"/>
                </a:ext>
              </a:extLst>
            </p:cNvPr>
            <p:cNvSpPr/>
            <p:nvPr/>
          </p:nvSpPr>
          <p:spPr>
            <a:xfrm>
              <a:off x="0" y="0"/>
              <a:ext cx="2434182" cy="266362"/>
            </a:xfrm>
            <a:custGeom>
              <a:avLst/>
              <a:gdLst/>
              <a:ahLst/>
              <a:cxnLst/>
              <a:rect l="l" t="t" r="r" b="b"/>
              <a:pathLst>
                <a:path w="2434182" h="266362">
                  <a:moveTo>
                    <a:pt x="0" y="0"/>
                  </a:moveTo>
                  <a:lnTo>
                    <a:pt x="2434182" y="0"/>
                  </a:lnTo>
                  <a:lnTo>
                    <a:pt x="2434182" y="266362"/>
                  </a:lnTo>
                  <a:lnTo>
                    <a:pt x="0" y="266362"/>
                  </a:lnTo>
                  <a:close/>
                </a:path>
              </a:pathLst>
            </a:custGeom>
            <a:gradFill rotWithShape="1">
              <a:gsLst>
                <a:gs pos="0">
                  <a:srgbClr val="DDE77F">
                    <a:alpha val="100000"/>
                  </a:srgbClr>
                </a:gs>
                <a:gs pos="100000">
                  <a:srgbClr val="BCCF00">
                    <a:alpha val="100000"/>
                  </a:srgbClr>
                </a:gs>
              </a:gsLst>
              <a:lin ang="0"/>
            </a:gradFill>
          </p:spPr>
          <p:txBody>
            <a:bodyPr/>
            <a:lstStyle/>
            <a:p>
              <a:endParaRPr lang="en-GB"/>
            </a:p>
          </p:txBody>
        </p:sp>
        <p:sp>
          <p:nvSpPr>
            <p:cNvPr id="72" name="TextBox 26">
              <a:extLst>
                <a:ext uri="{FF2B5EF4-FFF2-40B4-BE49-F238E27FC236}">
                  <a16:creationId xmlns:a16="http://schemas.microsoft.com/office/drawing/2014/main" id="{D3729FCB-14F1-15B6-24DC-99EA3927EFF6}"/>
                </a:ext>
              </a:extLst>
            </p:cNvPr>
            <p:cNvSpPr txBox="1"/>
            <p:nvPr/>
          </p:nvSpPr>
          <p:spPr>
            <a:xfrm>
              <a:off x="0" y="-9525"/>
              <a:ext cx="2434182" cy="275887"/>
            </a:xfrm>
            <a:prstGeom prst="rect">
              <a:avLst/>
            </a:prstGeom>
          </p:spPr>
          <p:txBody>
            <a:bodyPr lIns="50800" tIns="50800" rIns="50800" bIns="50800" rtlCol="0" anchor="ctr"/>
            <a:lstStyle/>
            <a:p>
              <a:pPr algn="ctr">
                <a:lnSpc>
                  <a:spcPts val="3120"/>
                </a:lnSpc>
              </a:pPr>
              <a:endParaRPr/>
            </a:p>
          </p:txBody>
        </p:sp>
      </p:grpSp>
      <p:sp>
        <p:nvSpPr>
          <p:cNvPr id="48" name="Freeform 2">
            <a:extLst>
              <a:ext uri="{FF2B5EF4-FFF2-40B4-BE49-F238E27FC236}">
                <a16:creationId xmlns:a16="http://schemas.microsoft.com/office/drawing/2014/main" id="{CBC0B6D4-318B-8993-C016-A6C980985CD8}"/>
              </a:ext>
            </a:extLst>
          </p:cNvPr>
          <p:cNvSpPr/>
          <p:nvPr/>
        </p:nvSpPr>
        <p:spPr>
          <a:xfrm flipV="1">
            <a:off x="0" y="922662"/>
            <a:ext cx="9529569"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4">
              <a:extLst>
                <a:ext uri="{96DAC541-7B7A-43D3-8B79-37D633B846F1}">
                  <asvg:svgBlip xmlns:asvg="http://schemas.microsoft.com/office/drawing/2016/SVG/main" r:embed="rId5"/>
                </a:ext>
              </a:extLst>
            </a:blip>
            <a:stretch>
              <a:fillRect l="-9590"/>
            </a:stretch>
          </a:blipFill>
        </p:spPr>
        <p:txBody>
          <a:bodyPr/>
          <a:lstStyle/>
          <a:p>
            <a:endParaRPr lang="en-GB"/>
          </a:p>
        </p:txBody>
      </p:sp>
      <p:sp>
        <p:nvSpPr>
          <p:cNvPr id="49" name="Freeform 3">
            <a:extLst>
              <a:ext uri="{FF2B5EF4-FFF2-40B4-BE49-F238E27FC236}">
                <a16:creationId xmlns:a16="http://schemas.microsoft.com/office/drawing/2014/main" id="{2795A5A2-DE2F-FD5B-4390-8C319AB46F02}"/>
              </a:ext>
            </a:extLst>
          </p:cNvPr>
          <p:cNvSpPr/>
          <p:nvPr/>
        </p:nvSpPr>
        <p:spPr>
          <a:xfrm flipV="1">
            <a:off x="0" y="575318"/>
            <a:ext cx="9266244"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2706" r="2"/>
            </a:stretch>
          </a:blipFill>
        </p:spPr>
        <p:txBody>
          <a:bodyPr/>
          <a:lstStyle/>
          <a:p>
            <a:endParaRPr lang="en-GB"/>
          </a:p>
        </p:txBody>
      </p:sp>
      <p:grpSp>
        <p:nvGrpSpPr>
          <p:cNvPr id="53" name="Group 7">
            <a:extLst>
              <a:ext uri="{FF2B5EF4-FFF2-40B4-BE49-F238E27FC236}">
                <a16:creationId xmlns:a16="http://schemas.microsoft.com/office/drawing/2014/main" id="{43C1CEF3-208D-9751-6455-E1EC07E1CB2B}"/>
              </a:ext>
            </a:extLst>
          </p:cNvPr>
          <p:cNvGrpSpPr/>
          <p:nvPr/>
        </p:nvGrpSpPr>
        <p:grpSpPr>
          <a:xfrm>
            <a:off x="526604" y="2993953"/>
            <a:ext cx="2900840" cy="1452626"/>
            <a:chOff x="0" y="-78675"/>
            <a:chExt cx="780848" cy="391018"/>
          </a:xfrm>
        </p:grpSpPr>
        <p:sp>
          <p:nvSpPr>
            <p:cNvPr id="54" name="Freeform 8">
              <a:extLst>
                <a:ext uri="{FF2B5EF4-FFF2-40B4-BE49-F238E27FC236}">
                  <a16:creationId xmlns:a16="http://schemas.microsoft.com/office/drawing/2014/main" id="{A9397534-79C2-2110-547A-AFA12F769D62}"/>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DDE77F"/>
            </a:solidFill>
          </p:spPr>
          <p:txBody>
            <a:bodyPr/>
            <a:lstStyle/>
            <a:p>
              <a:endParaRPr lang="en-GB" sz="1600">
                <a:latin typeface="Arial" panose="020B0604020202020204" pitchFamily="34" charset="0"/>
                <a:cs typeface="Arial" panose="020B0604020202020204" pitchFamily="34" charset="0"/>
              </a:endParaRPr>
            </a:p>
          </p:txBody>
        </p:sp>
        <p:sp>
          <p:nvSpPr>
            <p:cNvPr id="55" name="TextBox 9">
              <a:extLst>
                <a:ext uri="{FF2B5EF4-FFF2-40B4-BE49-F238E27FC236}">
                  <a16:creationId xmlns:a16="http://schemas.microsoft.com/office/drawing/2014/main" id="{CB3E9030-85D2-B8B4-0952-AA5AA52B0A73}"/>
                </a:ext>
              </a:extLst>
            </p:cNvPr>
            <p:cNvSpPr txBox="1"/>
            <p:nvPr/>
          </p:nvSpPr>
          <p:spPr>
            <a:xfrm>
              <a:off x="3248" y="-78675"/>
              <a:ext cx="671041" cy="391018"/>
            </a:xfrm>
            <a:prstGeom prst="rect">
              <a:avLst/>
            </a:prstGeom>
          </p:spPr>
          <p:txBody>
            <a:bodyPr lIns="50800" tIns="50800" rIns="50800" bIns="50800" rtlCol="0" anchor="ctr"/>
            <a:lstStyle/>
            <a:p>
              <a:pPr algn="ctr">
                <a:lnSpc>
                  <a:spcPts val="4620"/>
                </a:lnSpc>
              </a:pPr>
              <a:r>
                <a:rPr lang="en-US" sz="3200" spc="99">
                  <a:solidFill>
                    <a:srgbClr val="030303"/>
                  </a:solidFill>
                  <a:latin typeface="Arial" panose="020B0604020202020204" pitchFamily="34" charset="0"/>
                  <a:ea typeface="DIN Next LT Pro 1"/>
                  <a:cs typeface="Arial" panose="020B0604020202020204" pitchFamily="34" charset="0"/>
                  <a:sym typeface="DIN Next LT Pro 1"/>
                </a:rPr>
                <a:t>Level 3</a:t>
              </a:r>
            </a:p>
          </p:txBody>
        </p:sp>
      </p:grpSp>
      <p:grpSp>
        <p:nvGrpSpPr>
          <p:cNvPr id="56" name="Group 10">
            <a:extLst>
              <a:ext uri="{FF2B5EF4-FFF2-40B4-BE49-F238E27FC236}">
                <a16:creationId xmlns:a16="http://schemas.microsoft.com/office/drawing/2014/main" id="{896DAE92-42AB-4191-BB49-F2E8E6E7490A}"/>
              </a:ext>
            </a:extLst>
          </p:cNvPr>
          <p:cNvGrpSpPr/>
          <p:nvPr/>
        </p:nvGrpSpPr>
        <p:grpSpPr>
          <a:xfrm>
            <a:off x="4403639" y="2996657"/>
            <a:ext cx="2900840" cy="1452626"/>
            <a:chOff x="0" y="-77947"/>
            <a:chExt cx="780848" cy="391018"/>
          </a:xfrm>
        </p:grpSpPr>
        <p:sp>
          <p:nvSpPr>
            <p:cNvPr id="57" name="Freeform 11">
              <a:extLst>
                <a:ext uri="{FF2B5EF4-FFF2-40B4-BE49-F238E27FC236}">
                  <a16:creationId xmlns:a16="http://schemas.microsoft.com/office/drawing/2014/main" id="{3EBFC950-457A-C158-2818-EC1F01B8E1CF}"/>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CDDB40"/>
            </a:solidFill>
          </p:spPr>
          <p:txBody>
            <a:bodyPr/>
            <a:lstStyle/>
            <a:p>
              <a:endParaRPr lang="en-GB" sz="1600">
                <a:latin typeface="Arial" panose="020B0604020202020204" pitchFamily="34" charset="0"/>
                <a:cs typeface="Arial" panose="020B0604020202020204" pitchFamily="34" charset="0"/>
              </a:endParaRPr>
            </a:p>
          </p:txBody>
        </p:sp>
        <p:sp>
          <p:nvSpPr>
            <p:cNvPr id="58" name="TextBox 12">
              <a:extLst>
                <a:ext uri="{FF2B5EF4-FFF2-40B4-BE49-F238E27FC236}">
                  <a16:creationId xmlns:a16="http://schemas.microsoft.com/office/drawing/2014/main" id="{6CD31EF0-84B4-606C-EE7A-ECC2667DC2BA}"/>
                </a:ext>
              </a:extLst>
            </p:cNvPr>
            <p:cNvSpPr txBox="1"/>
            <p:nvPr/>
          </p:nvSpPr>
          <p:spPr>
            <a:xfrm>
              <a:off x="6577" y="-77947"/>
              <a:ext cx="671041" cy="391018"/>
            </a:xfrm>
            <a:prstGeom prst="rect">
              <a:avLst/>
            </a:prstGeom>
          </p:spPr>
          <p:txBody>
            <a:bodyPr lIns="50800" tIns="50800" rIns="50800" bIns="50800" rtlCol="0" anchor="ctr"/>
            <a:lstStyle/>
            <a:p>
              <a:pPr algn="ctr">
                <a:lnSpc>
                  <a:spcPts val="4620"/>
                </a:lnSpc>
              </a:pPr>
              <a:r>
                <a:rPr lang="en-US" sz="3200" spc="99">
                  <a:solidFill>
                    <a:srgbClr val="030303"/>
                  </a:solidFill>
                  <a:latin typeface="Arial" panose="020B0604020202020204" pitchFamily="34" charset="0"/>
                  <a:ea typeface="DIN Next LT Pro 1"/>
                  <a:cs typeface="Arial" panose="020B0604020202020204" pitchFamily="34" charset="0"/>
                  <a:sym typeface="DIN Next LT Pro 1"/>
                </a:rPr>
                <a:t>Level 4-6</a:t>
              </a:r>
            </a:p>
          </p:txBody>
        </p:sp>
      </p:grpSp>
      <p:grpSp>
        <p:nvGrpSpPr>
          <p:cNvPr id="59" name="Group 13">
            <a:extLst>
              <a:ext uri="{FF2B5EF4-FFF2-40B4-BE49-F238E27FC236}">
                <a16:creationId xmlns:a16="http://schemas.microsoft.com/office/drawing/2014/main" id="{9682DC85-F5B9-156B-6E2F-B1A91137D2F0}"/>
              </a:ext>
            </a:extLst>
          </p:cNvPr>
          <p:cNvGrpSpPr/>
          <p:nvPr/>
        </p:nvGrpSpPr>
        <p:grpSpPr>
          <a:xfrm>
            <a:off x="8428515" y="3006639"/>
            <a:ext cx="2925285" cy="1452626"/>
            <a:chOff x="-6580" y="-75260"/>
            <a:chExt cx="787428" cy="391018"/>
          </a:xfrm>
        </p:grpSpPr>
        <p:sp>
          <p:nvSpPr>
            <p:cNvPr id="60" name="Freeform 14">
              <a:extLst>
                <a:ext uri="{FF2B5EF4-FFF2-40B4-BE49-F238E27FC236}">
                  <a16:creationId xmlns:a16="http://schemas.microsoft.com/office/drawing/2014/main" id="{8F11EA07-3CFE-6F75-5BD6-27C68EB651CC}"/>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BCCF00"/>
            </a:solidFill>
          </p:spPr>
          <p:txBody>
            <a:bodyPr/>
            <a:lstStyle/>
            <a:p>
              <a:endParaRPr lang="en-GB" sz="1600">
                <a:latin typeface="Arial" panose="020B0604020202020204" pitchFamily="34" charset="0"/>
                <a:cs typeface="Arial" panose="020B0604020202020204" pitchFamily="34" charset="0"/>
              </a:endParaRPr>
            </a:p>
          </p:txBody>
        </p:sp>
        <p:sp>
          <p:nvSpPr>
            <p:cNvPr id="61" name="TextBox 15">
              <a:extLst>
                <a:ext uri="{FF2B5EF4-FFF2-40B4-BE49-F238E27FC236}">
                  <a16:creationId xmlns:a16="http://schemas.microsoft.com/office/drawing/2014/main" id="{25541374-FE3F-60FE-C94D-6DBB19857520}"/>
                </a:ext>
              </a:extLst>
            </p:cNvPr>
            <p:cNvSpPr txBox="1"/>
            <p:nvPr/>
          </p:nvSpPr>
          <p:spPr>
            <a:xfrm>
              <a:off x="-6580" y="-75260"/>
              <a:ext cx="671041" cy="391018"/>
            </a:xfrm>
            <a:prstGeom prst="rect">
              <a:avLst/>
            </a:prstGeom>
          </p:spPr>
          <p:txBody>
            <a:bodyPr lIns="50800" tIns="50800" rIns="50800" bIns="50800" rtlCol="0" anchor="ctr"/>
            <a:lstStyle/>
            <a:p>
              <a:pPr algn="ctr">
                <a:lnSpc>
                  <a:spcPts val="4620"/>
                </a:lnSpc>
              </a:pPr>
              <a:r>
                <a:rPr lang="en-US" sz="3200" spc="99">
                  <a:solidFill>
                    <a:srgbClr val="030303"/>
                  </a:solidFill>
                  <a:latin typeface="Arial" panose="020B0604020202020204" pitchFamily="34" charset="0"/>
                  <a:ea typeface="DIN Next LT Pro 1"/>
                  <a:cs typeface="Arial" panose="020B0604020202020204" pitchFamily="34" charset="0"/>
                  <a:sym typeface="DIN Next LT Pro 1"/>
                </a:rPr>
                <a:t>Level 7-8</a:t>
              </a:r>
            </a:p>
          </p:txBody>
        </p:sp>
      </p:grpSp>
      <p:grpSp>
        <p:nvGrpSpPr>
          <p:cNvPr id="66" name="Group 20">
            <a:extLst>
              <a:ext uri="{FF2B5EF4-FFF2-40B4-BE49-F238E27FC236}">
                <a16:creationId xmlns:a16="http://schemas.microsoft.com/office/drawing/2014/main" id="{C85254B0-35DE-1563-7DDC-7F3C3C35E58D}"/>
              </a:ext>
            </a:extLst>
          </p:cNvPr>
          <p:cNvGrpSpPr/>
          <p:nvPr/>
        </p:nvGrpSpPr>
        <p:grpSpPr>
          <a:xfrm rot="-10800000">
            <a:off x="526604" y="4414572"/>
            <a:ext cx="2865440" cy="1186110"/>
            <a:chOff x="0" y="0"/>
            <a:chExt cx="7620000" cy="3154197"/>
          </a:xfrm>
        </p:grpSpPr>
        <p:sp>
          <p:nvSpPr>
            <p:cNvPr id="67" name="Freeform 21">
              <a:extLst>
                <a:ext uri="{FF2B5EF4-FFF2-40B4-BE49-F238E27FC236}">
                  <a16:creationId xmlns:a16="http://schemas.microsoft.com/office/drawing/2014/main" id="{4B16A82A-3EF0-682E-C46D-838599A6937E}"/>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DDE77F"/>
            </a:solidFill>
          </p:spPr>
          <p:txBody>
            <a:bodyPr/>
            <a:lstStyle/>
            <a:p>
              <a:endParaRPr lang="en-GB"/>
            </a:p>
          </p:txBody>
        </p:sp>
      </p:grpSp>
      <p:grpSp>
        <p:nvGrpSpPr>
          <p:cNvPr id="73" name="Group 27">
            <a:extLst>
              <a:ext uri="{FF2B5EF4-FFF2-40B4-BE49-F238E27FC236}">
                <a16:creationId xmlns:a16="http://schemas.microsoft.com/office/drawing/2014/main" id="{76BF47EB-76E3-D4A3-03E8-A40858EC77FA}"/>
              </a:ext>
            </a:extLst>
          </p:cNvPr>
          <p:cNvGrpSpPr/>
          <p:nvPr/>
        </p:nvGrpSpPr>
        <p:grpSpPr>
          <a:xfrm rot="-10800000">
            <a:off x="526604" y="7029591"/>
            <a:ext cx="2865440" cy="1186110"/>
            <a:chOff x="0" y="0"/>
            <a:chExt cx="7620000" cy="3154197"/>
          </a:xfrm>
        </p:grpSpPr>
        <p:sp>
          <p:nvSpPr>
            <p:cNvPr id="74" name="Freeform 28">
              <a:extLst>
                <a:ext uri="{FF2B5EF4-FFF2-40B4-BE49-F238E27FC236}">
                  <a16:creationId xmlns:a16="http://schemas.microsoft.com/office/drawing/2014/main" id="{FEC24267-1840-7AE2-AA76-6522D6994729}"/>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DDE77F"/>
            </a:solidFill>
          </p:spPr>
          <p:txBody>
            <a:bodyPr/>
            <a:lstStyle/>
            <a:p>
              <a:endParaRPr lang="en-GB"/>
            </a:p>
          </p:txBody>
        </p:sp>
      </p:grpSp>
      <p:grpSp>
        <p:nvGrpSpPr>
          <p:cNvPr id="75" name="Group 29">
            <a:extLst>
              <a:ext uri="{FF2B5EF4-FFF2-40B4-BE49-F238E27FC236}">
                <a16:creationId xmlns:a16="http://schemas.microsoft.com/office/drawing/2014/main" id="{5044CD70-A012-2B83-4A4F-DEA10FBA69E7}"/>
              </a:ext>
            </a:extLst>
          </p:cNvPr>
          <p:cNvGrpSpPr/>
          <p:nvPr/>
        </p:nvGrpSpPr>
        <p:grpSpPr>
          <a:xfrm rot="-10800000">
            <a:off x="4384763" y="4414572"/>
            <a:ext cx="2865440" cy="1186110"/>
            <a:chOff x="0" y="0"/>
            <a:chExt cx="7620000" cy="3154197"/>
          </a:xfrm>
        </p:grpSpPr>
        <p:sp>
          <p:nvSpPr>
            <p:cNvPr id="76" name="Freeform 30">
              <a:extLst>
                <a:ext uri="{FF2B5EF4-FFF2-40B4-BE49-F238E27FC236}">
                  <a16:creationId xmlns:a16="http://schemas.microsoft.com/office/drawing/2014/main" id="{AB999D50-AD06-569C-EF65-5BFFCDA14802}"/>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CDDB40"/>
            </a:solidFill>
          </p:spPr>
          <p:txBody>
            <a:bodyPr/>
            <a:lstStyle/>
            <a:p>
              <a:endParaRPr lang="en-GB"/>
            </a:p>
          </p:txBody>
        </p:sp>
      </p:grpSp>
      <p:grpSp>
        <p:nvGrpSpPr>
          <p:cNvPr id="77" name="Group 31">
            <a:extLst>
              <a:ext uri="{FF2B5EF4-FFF2-40B4-BE49-F238E27FC236}">
                <a16:creationId xmlns:a16="http://schemas.microsoft.com/office/drawing/2014/main" id="{DC04781E-E22D-F474-9FFD-083BE73D1612}"/>
              </a:ext>
            </a:extLst>
          </p:cNvPr>
          <p:cNvGrpSpPr/>
          <p:nvPr/>
        </p:nvGrpSpPr>
        <p:grpSpPr>
          <a:xfrm rot="-10800000">
            <a:off x="8305521" y="4414572"/>
            <a:ext cx="2865440" cy="1186110"/>
            <a:chOff x="0" y="0"/>
            <a:chExt cx="7620000" cy="3154197"/>
          </a:xfrm>
        </p:grpSpPr>
        <p:sp>
          <p:nvSpPr>
            <p:cNvPr id="78" name="Freeform 32">
              <a:extLst>
                <a:ext uri="{FF2B5EF4-FFF2-40B4-BE49-F238E27FC236}">
                  <a16:creationId xmlns:a16="http://schemas.microsoft.com/office/drawing/2014/main" id="{0076BF18-86AC-09D7-F303-9C405BD776C5}"/>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BCCF00"/>
            </a:solidFill>
          </p:spPr>
          <p:txBody>
            <a:bodyPr/>
            <a:lstStyle/>
            <a:p>
              <a:endParaRPr lang="en-GB"/>
            </a:p>
          </p:txBody>
        </p:sp>
      </p:grpSp>
      <p:sp>
        <p:nvSpPr>
          <p:cNvPr id="79" name="TextBox 33">
            <a:extLst>
              <a:ext uri="{FF2B5EF4-FFF2-40B4-BE49-F238E27FC236}">
                <a16:creationId xmlns:a16="http://schemas.microsoft.com/office/drawing/2014/main" id="{82925F6D-EBB0-B322-FE99-1494A218A3FC}"/>
              </a:ext>
            </a:extLst>
          </p:cNvPr>
          <p:cNvSpPr txBox="1"/>
          <p:nvPr/>
        </p:nvSpPr>
        <p:spPr>
          <a:xfrm>
            <a:off x="8902610" y="4779112"/>
            <a:ext cx="1671262" cy="504946"/>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Post grad</a:t>
            </a:r>
          </a:p>
        </p:txBody>
      </p:sp>
      <p:sp>
        <p:nvSpPr>
          <p:cNvPr id="86" name="TextBox 40">
            <a:extLst>
              <a:ext uri="{FF2B5EF4-FFF2-40B4-BE49-F238E27FC236}">
                <a16:creationId xmlns:a16="http://schemas.microsoft.com/office/drawing/2014/main" id="{D54B7F44-CC76-5E04-8ACA-1DA5988B7B52}"/>
              </a:ext>
            </a:extLst>
          </p:cNvPr>
          <p:cNvSpPr txBox="1"/>
          <p:nvPr/>
        </p:nvSpPr>
        <p:spPr>
          <a:xfrm>
            <a:off x="504394" y="1145466"/>
            <a:ext cx="9263245" cy="830035"/>
          </a:xfrm>
          <a:prstGeom prst="rect">
            <a:avLst/>
          </a:prstGeom>
        </p:spPr>
        <p:txBody>
          <a:bodyPr lIns="0" tIns="0" rIns="0" bIns="0" rtlCol="0" anchor="t">
            <a:spAutoFit/>
          </a:bodyPr>
          <a:lstStyle/>
          <a:p>
            <a:pPr algn="l">
              <a:lnSpc>
                <a:spcPts val="7059"/>
              </a:lnSpc>
            </a:pPr>
            <a:r>
              <a:rPr lang="en-US" sz="4800">
                <a:solidFill>
                  <a:srgbClr val="030303"/>
                </a:solidFill>
                <a:latin typeface="Arial" panose="020B0604020202020204" pitchFamily="34" charset="0"/>
                <a:ea typeface="DIN Next LT Pro 1"/>
                <a:cs typeface="Arial" panose="020B0604020202020204" pitchFamily="34" charset="0"/>
                <a:sym typeface="DIN Next LT Pro 1"/>
              </a:rPr>
              <a:t>Qualification pathways </a:t>
            </a:r>
          </a:p>
        </p:txBody>
      </p:sp>
      <p:sp>
        <p:nvSpPr>
          <p:cNvPr id="89" name="TextBox 43">
            <a:extLst>
              <a:ext uri="{FF2B5EF4-FFF2-40B4-BE49-F238E27FC236}">
                <a16:creationId xmlns:a16="http://schemas.microsoft.com/office/drawing/2014/main" id="{0723B396-7D94-5904-55B3-07CD161542B4}"/>
              </a:ext>
            </a:extLst>
          </p:cNvPr>
          <p:cNvSpPr txBox="1"/>
          <p:nvPr/>
        </p:nvSpPr>
        <p:spPr>
          <a:xfrm>
            <a:off x="1092312" y="4779112"/>
            <a:ext cx="1734023" cy="504946"/>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A level CS</a:t>
            </a:r>
          </a:p>
        </p:txBody>
      </p:sp>
      <p:sp>
        <p:nvSpPr>
          <p:cNvPr id="90" name="TextBox 44">
            <a:extLst>
              <a:ext uri="{FF2B5EF4-FFF2-40B4-BE49-F238E27FC236}">
                <a16:creationId xmlns:a16="http://schemas.microsoft.com/office/drawing/2014/main" id="{234DB363-404C-7FDC-64A7-E0FBD670E350}"/>
              </a:ext>
            </a:extLst>
          </p:cNvPr>
          <p:cNvSpPr txBox="1"/>
          <p:nvPr/>
        </p:nvSpPr>
        <p:spPr>
          <a:xfrm>
            <a:off x="3778149" y="6040269"/>
            <a:ext cx="4006033" cy="514564"/>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Digital apprenticeships</a:t>
            </a:r>
          </a:p>
        </p:txBody>
      </p:sp>
      <p:sp>
        <p:nvSpPr>
          <p:cNvPr id="91" name="TextBox 45">
            <a:extLst>
              <a:ext uri="{FF2B5EF4-FFF2-40B4-BE49-F238E27FC236}">
                <a16:creationId xmlns:a16="http://schemas.microsoft.com/office/drawing/2014/main" id="{2E8B7649-83A8-DFD5-5FCB-0EF2836A3ED4}"/>
              </a:ext>
            </a:extLst>
          </p:cNvPr>
          <p:cNvSpPr txBox="1"/>
          <p:nvPr/>
        </p:nvSpPr>
        <p:spPr>
          <a:xfrm>
            <a:off x="1383549" y="7394131"/>
            <a:ext cx="1151550" cy="504946"/>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T level</a:t>
            </a:r>
          </a:p>
        </p:txBody>
      </p:sp>
      <p:sp>
        <p:nvSpPr>
          <p:cNvPr id="92" name="TextBox 46">
            <a:extLst>
              <a:ext uri="{FF2B5EF4-FFF2-40B4-BE49-F238E27FC236}">
                <a16:creationId xmlns:a16="http://schemas.microsoft.com/office/drawing/2014/main" id="{47014FFC-E6CA-947A-05D9-774D013AE2F6}"/>
              </a:ext>
            </a:extLst>
          </p:cNvPr>
          <p:cNvSpPr txBox="1"/>
          <p:nvPr/>
        </p:nvSpPr>
        <p:spPr>
          <a:xfrm>
            <a:off x="4872711" y="4779112"/>
            <a:ext cx="1889543" cy="504946"/>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Uni degree</a:t>
            </a:r>
          </a:p>
        </p:txBody>
      </p:sp>
      <p:sp>
        <p:nvSpPr>
          <p:cNvPr id="93" name="TextBox 47">
            <a:extLst>
              <a:ext uri="{FF2B5EF4-FFF2-40B4-BE49-F238E27FC236}">
                <a16:creationId xmlns:a16="http://schemas.microsoft.com/office/drawing/2014/main" id="{8C391164-93B4-DDCB-8710-E6F25E1F5486}"/>
              </a:ext>
            </a:extLst>
          </p:cNvPr>
          <p:cNvSpPr txBox="1"/>
          <p:nvPr/>
        </p:nvSpPr>
        <p:spPr>
          <a:xfrm>
            <a:off x="647627" y="8829736"/>
            <a:ext cx="10267075" cy="1069203"/>
          </a:xfrm>
          <a:prstGeom prst="rect">
            <a:avLst/>
          </a:prstGeom>
        </p:spPr>
        <p:txBody>
          <a:bodyPr wrap="square" lIns="0" tIns="0" rIns="0" bIns="0" rtlCol="0" anchor="t">
            <a:spAutoFit/>
          </a:bodyPr>
          <a:lstStyle/>
          <a:p>
            <a:pPr algn="ctr">
              <a:lnSpc>
                <a:spcPts val="4383"/>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Modular courses to build your knowledge, skills and experiences </a:t>
            </a:r>
          </a:p>
          <a:p>
            <a:pPr algn="ctr">
              <a:lnSpc>
                <a:spcPts val="4383"/>
              </a:lnSpc>
            </a:pP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pic>
        <p:nvPicPr>
          <p:cNvPr id="3" name="Picture 2" descr="A person holding books and smiling&#10;&#10;Description automatically generated">
            <a:extLst>
              <a:ext uri="{FF2B5EF4-FFF2-40B4-BE49-F238E27FC236}">
                <a16:creationId xmlns:a16="http://schemas.microsoft.com/office/drawing/2014/main" id="{D0127E2D-994A-B34F-AA7B-5B693329109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768267" y="419100"/>
            <a:ext cx="7519733" cy="98790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127972" y="4573888"/>
            <a:ext cx="3371738" cy="2868079"/>
            <a:chOff x="0" y="0"/>
            <a:chExt cx="1335548" cy="1136048"/>
          </a:xfrm>
        </p:grpSpPr>
        <p:sp>
          <p:nvSpPr>
            <p:cNvPr id="3" name="Freeform 3"/>
            <p:cNvSpPr/>
            <p:nvPr/>
          </p:nvSpPr>
          <p:spPr>
            <a:xfrm>
              <a:off x="0" y="0"/>
              <a:ext cx="1335548" cy="1136048"/>
            </a:xfrm>
            <a:custGeom>
              <a:avLst/>
              <a:gdLst/>
              <a:ahLst/>
              <a:cxnLst/>
              <a:rect l="l" t="t" r="r" b="b"/>
              <a:pathLst>
                <a:path w="1335548" h="1136048">
                  <a:moveTo>
                    <a:pt x="117102" y="0"/>
                  </a:moveTo>
                  <a:lnTo>
                    <a:pt x="1218446" y="0"/>
                  </a:lnTo>
                  <a:cubicBezTo>
                    <a:pt x="1283119" y="0"/>
                    <a:pt x="1335548" y="52428"/>
                    <a:pt x="1335548" y="117102"/>
                  </a:cubicBezTo>
                  <a:lnTo>
                    <a:pt x="1335548" y="1018946"/>
                  </a:lnTo>
                  <a:cubicBezTo>
                    <a:pt x="1335548" y="1050004"/>
                    <a:pt x="1323210" y="1079789"/>
                    <a:pt x="1301250" y="1101750"/>
                  </a:cubicBezTo>
                  <a:cubicBezTo>
                    <a:pt x="1279289" y="1123711"/>
                    <a:pt x="1249503" y="1136048"/>
                    <a:pt x="1218446" y="1136048"/>
                  </a:cubicBezTo>
                  <a:lnTo>
                    <a:pt x="117102" y="1136048"/>
                  </a:lnTo>
                  <a:cubicBezTo>
                    <a:pt x="52428" y="1136048"/>
                    <a:pt x="0" y="1083620"/>
                    <a:pt x="0" y="1018946"/>
                  </a:cubicBezTo>
                  <a:lnTo>
                    <a:pt x="0" y="117102"/>
                  </a:lnTo>
                  <a:cubicBezTo>
                    <a:pt x="0" y="86045"/>
                    <a:pt x="12338" y="56259"/>
                    <a:pt x="34298" y="34298"/>
                  </a:cubicBezTo>
                  <a:cubicBezTo>
                    <a:pt x="56259" y="12338"/>
                    <a:pt x="86045" y="0"/>
                    <a:pt x="117102" y="0"/>
                  </a:cubicBezTo>
                  <a:close/>
                </a:path>
              </a:pathLst>
            </a:custGeom>
            <a:solidFill>
              <a:srgbClr val="BCCF00"/>
            </a:solidFill>
          </p:spPr>
          <p:txBody>
            <a:bodyPr/>
            <a:lstStyle/>
            <a:p>
              <a:endParaRPr lang="en-GB"/>
            </a:p>
          </p:txBody>
        </p:sp>
        <p:sp>
          <p:nvSpPr>
            <p:cNvPr id="4" name="TextBox 4"/>
            <p:cNvSpPr txBox="1"/>
            <p:nvPr/>
          </p:nvSpPr>
          <p:spPr>
            <a:xfrm>
              <a:off x="0" y="-9525"/>
              <a:ext cx="1335548" cy="1145573"/>
            </a:xfrm>
            <a:prstGeom prst="rect">
              <a:avLst/>
            </a:prstGeom>
          </p:spPr>
          <p:txBody>
            <a:bodyPr lIns="50800" tIns="50800" rIns="50800" bIns="50800" rtlCol="0" anchor="ctr"/>
            <a:lstStyle/>
            <a:p>
              <a:pPr algn="ctr">
                <a:lnSpc>
                  <a:spcPts val="3120"/>
                </a:lnSpc>
              </a:pPr>
              <a:endParaRPr/>
            </a:p>
          </p:txBody>
        </p:sp>
      </p:grpSp>
      <p:grpSp>
        <p:nvGrpSpPr>
          <p:cNvPr id="5" name="Group 5"/>
          <p:cNvGrpSpPr/>
          <p:nvPr/>
        </p:nvGrpSpPr>
        <p:grpSpPr>
          <a:xfrm>
            <a:off x="5990752" y="3278392"/>
            <a:ext cx="4641345" cy="1135117"/>
            <a:chOff x="0" y="0"/>
            <a:chExt cx="1838440" cy="449621"/>
          </a:xfrm>
        </p:grpSpPr>
        <p:sp>
          <p:nvSpPr>
            <p:cNvPr id="6" name="Freeform 6"/>
            <p:cNvSpPr/>
            <p:nvPr/>
          </p:nvSpPr>
          <p:spPr>
            <a:xfrm>
              <a:off x="0" y="0"/>
              <a:ext cx="1838440" cy="449621"/>
            </a:xfrm>
            <a:custGeom>
              <a:avLst/>
              <a:gdLst/>
              <a:ahLst/>
              <a:cxnLst/>
              <a:rect l="l" t="t" r="r" b="b"/>
              <a:pathLst>
                <a:path w="1838440" h="449621">
                  <a:moveTo>
                    <a:pt x="85070" y="0"/>
                  </a:moveTo>
                  <a:lnTo>
                    <a:pt x="1753371" y="0"/>
                  </a:lnTo>
                  <a:cubicBezTo>
                    <a:pt x="1775933" y="0"/>
                    <a:pt x="1797571" y="8963"/>
                    <a:pt x="1813524" y="24916"/>
                  </a:cubicBezTo>
                  <a:cubicBezTo>
                    <a:pt x="1829478" y="40870"/>
                    <a:pt x="1838440" y="62508"/>
                    <a:pt x="1838440" y="85070"/>
                  </a:cubicBezTo>
                  <a:lnTo>
                    <a:pt x="1838440" y="364551"/>
                  </a:lnTo>
                  <a:cubicBezTo>
                    <a:pt x="1838440" y="411534"/>
                    <a:pt x="1800353" y="449621"/>
                    <a:pt x="1753371" y="449621"/>
                  </a:cubicBezTo>
                  <a:lnTo>
                    <a:pt x="85070" y="449621"/>
                  </a:lnTo>
                  <a:cubicBezTo>
                    <a:pt x="62508" y="449621"/>
                    <a:pt x="40870" y="440658"/>
                    <a:pt x="24916" y="424704"/>
                  </a:cubicBezTo>
                  <a:cubicBezTo>
                    <a:pt x="8963" y="408751"/>
                    <a:pt x="0" y="387113"/>
                    <a:pt x="0" y="364551"/>
                  </a:cubicBezTo>
                  <a:lnTo>
                    <a:pt x="0" y="85070"/>
                  </a:lnTo>
                  <a:cubicBezTo>
                    <a:pt x="0" y="62508"/>
                    <a:pt x="8963" y="40870"/>
                    <a:pt x="24916" y="24916"/>
                  </a:cubicBezTo>
                  <a:cubicBezTo>
                    <a:pt x="40870" y="8963"/>
                    <a:pt x="62508" y="0"/>
                    <a:pt x="85070" y="0"/>
                  </a:cubicBezTo>
                  <a:close/>
                </a:path>
              </a:pathLst>
            </a:custGeom>
            <a:solidFill>
              <a:srgbClr val="FFFFFF"/>
            </a:solidFill>
          </p:spPr>
          <p:txBody>
            <a:bodyPr/>
            <a:lstStyle/>
            <a:p>
              <a:endParaRPr lang="en-GB"/>
            </a:p>
          </p:txBody>
        </p:sp>
        <p:sp>
          <p:nvSpPr>
            <p:cNvPr id="7" name="TextBox 7"/>
            <p:cNvSpPr txBox="1"/>
            <p:nvPr/>
          </p:nvSpPr>
          <p:spPr>
            <a:xfrm>
              <a:off x="0" y="-9525"/>
              <a:ext cx="1838440" cy="459146"/>
            </a:xfrm>
            <a:prstGeom prst="rect">
              <a:avLst/>
            </a:prstGeom>
          </p:spPr>
          <p:txBody>
            <a:bodyPr lIns="50800" tIns="50800" rIns="50800" bIns="50800" rtlCol="0" anchor="ctr"/>
            <a:lstStyle/>
            <a:p>
              <a:pPr algn="ctr">
                <a:lnSpc>
                  <a:spcPts val="3120"/>
                </a:lnSpc>
              </a:pPr>
              <a:endParaRPr/>
            </a:p>
          </p:txBody>
        </p:sp>
      </p:grpSp>
      <p:grpSp>
        <p:nvGrpSpPr>
          <p:cNvPr id="8" name="Group 8"/>
          <p:cNvGrpSpPr/>
          <p:nvPr/>
        </p:nvGrpSpPr>
        <p:grpSpPr>
          <a:xfrm>
            <a:off x="6014444" y="4793137"/>
            <a:ext cx="4617653" cy="1135117"/>
            <a:chOff x="0" y="0"/>
            <a:chExt cx="1829056" cy="449621"/>
          </a:xfrm>
        </p:grpSpPr>
        <p:sp>
          <p:nvSpPr>
            <p:cNvPr id="9" name="Freeform 9"/>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0" name="TextBox 10"/>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grpSp>
        <p:nvGrpSpPr>
          <p:cNvPr id="11" name="Group 11"/>
          <p:cNvGrpSpPr/>
          <p:nvPr/>
        </p:nvGrpSpPr>
        <p:grpSpPr>
          <a:xfrm>
            <a:off x="6014444" y="6306850"/>
            <a:ext cx="4617653" cy="1135117"/>
            <a:chOff x="0" y="0"/>
            <a:chExt cx="1829056" cy="449621"/>
          </a:xfrm>
        </p:grpSpPr>
        <p:sp>
          <p:nvSpPr>
            <p:cNvPr id="12" name="Freeform 12"/>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3" name="TextBox 13"/>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6014444" y="7821079"/>
            <a:ext cx="4617653" cy="1135117"/>
            <a:chOff x="0" y="0"/>
            <a:chExt cx="1829056" cy="449621"/>
          </a:xfrm>
        </p:grpSpPr>
        <p:sp>
          <p:nvSpPr>
            <p:cNvPr id="15" name="Freeform 15"/>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6" name="TextBox 16"/>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sp>
        <p:nvSpPr>
          <p:cNvPr id="17" name="Freeform 17"/>
          <p:cNvSpPr/>
          <p:nvPr/>
        </p:nvSpPr>
        <p:spPr>
          <a:xfrm>
            <a:off x="4853830" y="5590875"/>
            <a:ext cx="806494" cy="806494"/>
          </a:xfrm>
          <a:custGeom>
            <a:avLst/>
            <a:gdLst/>
            <a:ahLst/>
            <a:cxnLst/>
            <a:rect l="l" t="t" r="r" b="b"/>
            <a:pathLst>
              <a:path w="806494" h="806494">
                <a:moveTo>
                  <a:pt x="0" y="0"/>
                </a:moveTo>
                <a:lnTo>
                  <a:pt x="806494" y="0"/>
                </a:lnTo>
                <a:lnTo>
                  <a:pt x="806494" y="806494"/>
                </a:lnTo>
                <a:lnTo>
                  <a:pt x="0" y="806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11298483" y="3697612"/>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11298483" y="5212873"/>
            <a:ext cx="670812" cy="422612"/>
          </a:xfrm>
          <a:custGeom>
            <a:avLst/>
            <a:gdLst/>
            <a:ahLst/>
            <a:cxnLst/>
            <a:rect l="l" t="t" r="r" b="b"/>
            <a:pathLst>
              <a:path w="670812" h="422612">
                <a:moveTo>
                  <a:pt x="0" y="0"/>
                </a:moveTo>
                <a:lnTo>
                  <a:pt x="670812" y="0"/>
                </a:lnTo>
                <a:lnTo>
                  <a:pt x="670812" y="422612"/>
                </a:lnTo>
                <a:lnTo>
                  <a:pt x="0" y="422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a:off x="11298483" y="6727318"/>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11298483" y="8240299"/>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22" name="Group 22"/>
          <p:cNvGrpSpPr/>
          <p:nvPr/>
        </p:nvGrpSpPr>
        <p:grpSpPr>
          <a:xfrm>
            <a:off x="12635680" y="3278392"/>
            <a:ext cx="4524348" cy="1300775"/>
            <a:chOff x="0" y="0"/>
            <a:chExt cx="1214980" cy="349314"/>
          </a:xfrm>
        </p:grpSpPr>
        <p:sp>
          <p:nvSpPr>
            <p:cNvPr id="23" name="Freeform 23"/>
            <p:cNvSpPr/>
            <p:nvPr/>
          </p:nvSpPr>
          <p:spPr>
            <a:xfrm>
              <a:off x="0" y="0"/>
              <a:ext cx="1214980" cy="349314"/>
            </a:xfrm>
            <a:custGeom>
              <a:avLst/>
              <a:gdLst/>
              <a:ahLst/>
              <a:cxnLst/>
              <a:rect l="l" t="t" r="r" b="b"/>
              <a:pathLst>
                <a:path w="1214980" h="349314">
                  <a:moveTo>
                    <a:pt x="0" y="0"/>
                  </a:moveTo>
                  <a:lnTo>
                    <a:pt x="1214980" y="0"/>
                  </a:lnTo>
                  <a:lnTo>
                    <a:pt x="1214980"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24" name="TextBox 24"/>
            <p:cNvSpPr txBox="1"/>
            <p:nvPr/>
          </p:nvSpPr>
          <p:spPr>
            <a:xfrm>
              <a:off x="0" y="-9525"/>
              <a:ext cx="1214980" cy="358839"/>
            </a:xfrm>
            <a:prstGeom prst="rect">
              <a:avLst/>
            </a:prstGeom>
          </p:spPr>
          <p:txBody>
            <a:bodyPr lIns="50800" tIns="50800" rIns="50800" bIns="50800" rtlCol="0" anchor="ctr"/>
            <a:lstStyle/>
            <a:p>
              <a:pPr algn="ctr">
                <a:lnSpc>
                  <a:spcPts val="3120"/>
                </a:lnSpc>
              </a:pPr>
              <a:endParaRPr/>
            </a:p>
          </p:txBody>
        </p:sp>
      </p:grpSp>
      <p:grpSp>
        <p:nvGrpSpPr>
          <p:cNvPr id="25" name="Group 25"/>
          <p:cNvGrpSpPr/>
          <p:nvPr/>
        </p:nvGrpSpPr>
        <p:grpSpPr>
          <a:xfrm>
            <a:off x="12635680" y="4754117"/>
            <a:ext cx="4524348" cy="1300775"/>
            <a:chOff x="0" y="0"/>
            <a:chExt cx="1214980" cy="349314"/>
          </a:xfrm>
        </p:grpSpPr>
        <p:sp>
          <p:nvSpPr>
            <p:cNvPr id="26" name="Freeform 26"/>
            <p:cNvSpPr/>
            <p:nvPr/>
          </p:nvSpPr>
          <p:spPr>
            <a:xfrm>
              <a:off x="0" y="0"/>
              <a:ext cx="1214980" cy="349314"/>
            </a:xfrm>
            <a:custGeom>
              <a:avLst/>
              <a:gdLst/>
              <a:ahLst/>
              <a:cxnLst/>
              <a:rect l="l" t="t" r="r" b="b"/>
              <a:pathLst>
                <a:path w="1214980" h="349314">
                  <a:moveTo>
                    <a:pt x="0" y="0"/>
                  </a:moveTo>
                  <a:lnTo>
                    <a:pt x="1214980" y="0"/>
                  </a:lnTo>
                  <a:lnTo>
                    <a:pt x="1214980"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27" name="TextBox 27"/>
            <p:cNvSpPr txBox="1"/>
            <p:nvPr/>
          </p:nvSpPr>
          <p:spPr>
            <a:xfrm>
              <a:off x="0" y="-9525"/>
              <a:ext cx="1214980" cy="358839"/>
            </a:xfrm>
            <a:prstGeom prst="rect">
              <a:avLst/>
            </a:prstGeom>
          </p:spPr>
          <p:txBody>
            <a:bodyPr lIns="50800" tIns="50800" rIns="50800" bIns="50800" rtlCol="0" anchor="ctr"/>
            <a:lstStyle/>
            <a:p>
              <a:pPr algn="ctr">
                <a:lnSpc>
                  <a:spcPts val="3120"/>
                </a:lnSpc>
              </a:pPr>
              <a:endParaRPr/>
            </a:p>
          </p:txBody>
        </p:sp>
      </p:grpSp>
      <p:grpSp>
        <p:nvGrpSpPr>
          <p:cNvPr id="28" name="Group 28"/>
          <p:cNvGrpSpPr/>
          <p:nvPr/>
        </p:nvGrpSpPr>
        <p:grpSpPr>
          <a:xfrm>
            <a:off x="12660634" y="6229571"/>
            <a:ext cx="4499393" cy="1300775"/>
            <a:chOff x="0" y="0"/>
            <a:chExt cx="1208279" cy="349314"/>
          </a:xfrm>
        </p:grpSpPr>
        <p:sp>
          <p:nvSpPr>
            <p:cNvPr id="29" name="Freeform 29"/>
            <p:cNvSpPr/>
            <p:nvPr/>
          </p:nvSpPr>
          <p:spPr>
            <a:xfrm>
              <a:off x="0" y="0"/>
              <a:ext cx="1208279" cy="349314"/>
            </a:xfrm>
            <a:custGeom>
              <a:avLst/>
              <a:gdLst/>
              <a:ahLst/>
              <a:cxnLst/>
              <a:rect l="l" t="t" r="r" b="b"/>
              <a:pathLst>
                <a:path w="1208279" h="349314">
                  <a:moveTo>
                    <a:pt x="0" y="0"/>
                  </a:moveTo>
                  <a:lnTo>
                    <a:pt x="1208279" y="0"/>
                  </a:lnTo>
                  <a:lnTo>
                    <a:pt x="1208279"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30" name="TextBox 30"/>
            <p:cNvSpPr txBox="1"/>
            <p:nvPr/>
          </p:nvSpPr>
          <p:spPr>
            <a:xfrm>
              <a:off x="0" y="-9525"/>
              <a:ext cx="1208279" cy="358839"/>
            </a:xfrm>
            <a:prstGeom prst="rect">
              <a:avLst/>
            </a:prstGeom>
          </p:spPr>
          <p:txBody>
            <a:bodyPr lIns="50800" tIns="50800" rIns="50800" bIns="50800" rtlCol="0" anchor="ctr"/>
            <a:lstStyle/>
            <a:p>
              <a:pPr algn="ctr">
                <a:lnSpc>
                  <a:spcPts val="3120"/>
                </a:lnSpc>
              </a:pPr>
              <a:endParaRPr/>
            </a:p>
          </p:txBody>
        </p:sp>
      </p:grpSp>
      <p:grpSp>
        <p:nvGrpSpPr>
          <p:cNvPr id="31" name="Group 31"/>
          <p:cNvGrpSpPr/>
          <p:nvPr/>
        </p:nvGrpSpPr>
        <p:grpSpPr>
          <a:xfrm>
            <a:off x="12685588" y="7705026"/>
            <a:ext cx="4474439" cy="1300775"/>
            <a:chOff x="0" y="0"/>
            <a:chExt cx="1201578" cy="349314"/>
          </a:xfrm>
        </p:grpSpPr>
        <p:sp>
          <p:nvSpPr>
            <p:cNvPr id="32" name="Freeform 32"/>
            <p:cNvSpPr/>
            <p:nvPr/>
          </p:nvSpPr>
          <p:spPr>
            <a:xfrm>
              <a:off x="0" y="0"/>
              <a:ext cx="1201578" cy="349314"/>
            </a:xfrm>
            <a:custGeom>
              <a:avLst/>
              <a:gdLst/>
              <a:ahLst/>
              <a:cxnLst/>
              <a:rect l="l" t="t" r="r" b="b"/>
              <a:pathLst>
                <a:path w="1201578" h="349314">
                  <a:moveTo>
                    <a:pt x="0" y="0"/>
                  </a:moveTo>
                  <a:lnTo>
                    <a:pt x="1201578" y="0"/>
                  </a:lnTo>
                  <a:lnTo>
                    <a:pt x="1201578"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33" name="TextBox 33"/>
            <p:cNvSpPr txBox="1"/>
            <p:nvPr/>
          </p:nvSpPr>
          <p:spPr>
            <a:xfrm>
              <a:off x="0" y="-9525"/>
              <a:ext cx="1201578" cy="358839"/>
            </a:xfrm>
            <a:prstGeom prst="rect">
              <a:avLst/>
            </a:prstGeom>
          </p:spPr>
          <p:txBody>
            <a:bodyPr lIns="50800" tIns="50800" rIns="50800" bIns="50800" rtlCol="0" anchor="ctr"/>
            <a:lstStyle/>
            <a:p>
              <a:pPr algn="ctr">
                <a:lnSpc>
                  <a:spcPts val="3120"/>
                </a:lnSpc>
              </a:pPr>
              <a:endParaRPr/>
            </a:p>
          </p:txBody>
        </p:sp>
      </p:grpSp>
      <p:sp>
        <p:nvSpPr>
          <p:cNvPr id="39" name="TextBox 39"/>
          <p:cNvSpPr txBox="1"/>
          <p:nvPr/>
        </p:nvSpPr>
        <p:spPr>
          <a:xfrm>
            <a:off x="1028700" y="728874"/>
            <a:ext cx="15264622" cy="1310743"/>
          </a:xfrm>
          <a:prstGeom prst="rect">
            <a:avLst/>
          </a:prstGeom>
        </p:spPr>
        <p:txBody>
          <a:bodyPr lIns="0" tIns="0" rIns="0" bIns="0" rtlCol="0" anchor="t">
            <a:spAutoFit/>
          </a:bodyPr>
          <a:lstStyle/>
          <a:p>
            <a:pPr algn="l">
              <a:lnSpc>
                <a:spcPts val="11200"/>
              </a:lnSpc>
            </a:pPr>
            <a:r>
              <a:rPr lang="en-US" sz="7200">
                <a:solidFill>
                  <a:srgbClr val="FFFFFF"/>
                </a:solidFill>
                <a:latin typeface="Arial" panose="020B0604020202020204" pitchFamily="34" charset="0"/>
                <a:ea typeface="DIN Next LT Pro 1"/>
                <a:cs typeface="Arial" panose="020B0604020202020204" pitchFamily="34" charset="0"/>
                <a:sym typeface="DIN Next LT Pro 1"/>
              </a:rPr>
              <a:t>Possible </a:t>
            </a:r>
            <a:r>
              <a:rPr lang="en-US" sz="7200">
                <a:solidFill>
                  <a:srgbClr val="BCCF00"/>
                </a:solidFill>
                <a:latin typeface="Arial" panose="020B0604020202020204" pitchFamily="34" charset="0"/>
                <a:ea typeface="DIN Next LT Pro 1"/>
                <a:cs typeface="Arial" panose="020B0604020202020204" pitchFamily="34" charset="0"/>
                <a:sym typeface="DIN Next LT Pro 1"/>
              </a:rPr>
              <a:t>subject combinations...</a:t>
            </a:r>
          </a:p>
        </p:txBody>
      </p:sp>
      <p:sp>
        <p:nvSpPr>
          <p:cNvPr id="40" name="TextBox 40"/>
          <p:cNvSpPr txBox="1"/>
          <p:nvPr/>
        </p:nvSpPr>
        <p:spPr>
          <a:xfrm>
            <a:off x="1623165" y="4793137"/>
            <a:ext cx="2387696" cy="614848"/>
          </a:xfrm>
          <a:prstGeom prst="rect">
            <a:avLst/>
          </a:prstGeom>
        </p:spPr>
        <p:txBody>
          <a:bodyPr wrap="square" lIns="0" tIns="0" rIns="0" bIns="0" rtlCol="0" anchor="t">
            <a:spAutoFit/>
          </a:bodyPr>
          <a:lstStyle/>
          <a:p>
            <a:pPr algn="l">
              <a:lnSpc>
                <a:spcPts val="5307"/>
              </a:lnSpc>
            </a:pPr>
            <a:r>
              <a:rPr lang="en-US" sz="3600">
                <a:solidFill>
                  <a:srgbClr val="030303"/>
                </a:solidFill>
                <a:latin typeface="Arial" panose="020B0604020202020204" pitchFamily="34" charset="0"/>
                <a:ea typeface="DIN Next LT Pro 1"/>
                <a:cs typeface="Arial" panose="020B0604020202020204" pitchFamily="34" charset="0"/>
                <a:sym typeface="DIN Next LT Pro 1"/>
              </a:rPr>
              <a:t>Computing</a:t>
            </a:r>
          </a:p>
        </p:txBody>
      </p:sp>
      <p:sp>
        <p:nvSpPr>
          <p:cNvPr id="41" name="TextBox 41"/>
          <p:cNvSpPr txBox="1"/>
          <p:nvPr/>
        </p:nvSpPr>
        <p:spPr>
          <a:xfrm>
            <a:off x="7127957" y="3583057"/>
            <a:ext cx="3066108" cy="479875"/>
          </a:xfrm>
          <a:prstGeom prst="rect">
            <a:avLst/>
          </a:prstGeom>
        </p:spPr>
        <p:txBody>
          <a:bodyPr lIns="0" tIns="0" rIns="0" bIns="0" rtlCol="0" anchor="t">
            <a:spAutoFit/>
          </a:bodyPr>
          <a:lstStyle/>
          <a:p>
            <a:pPr algn="ctr">
              <a:lnSpc>
                <a:spcPts val="4103"/>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Psychology</a:t>
            </a:r>
          </a:p>
        </p:txBody>
      </p:sp>
      <p:sp>
        <p:nvSpPr>
          <p:cNvPr id="42" name="TextBox 42"/>
          <p:cNvSpPr txBox="1"/>
          <p:nvPr/>
        </p:nvSpPr>
        <p:spPr>
          <a:xfrm>
            <a:off x="7384926" y="5132060"/>
            <a:ext cx="3066108" cy="479875"/>
          </a:xfrm>
          <a:prstGeom prst="rect">
            <a:avLst/>
          </a:prstGeom>
        </p:spPr>
        <p:txBody>
          <a:bodyPr lIns="0" tIns="0" rIns="0" bIns="0" rtlCol="0" anchor="t">
            <a:spAutoFit/>
          </a:bodyPr>
          <a:lstStyle/>
          <a:p>
            <a:pPr algn="ctr">
              <a:lnSpc>
                <a:spcPts val="4103"/>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Religious studies</a:t>
            </a:r>
          </a:p>
        </p:txBody>
      </p:sp>
      <p:sp>
        <p:nvSpPr>
          <p:cNvPr id="43" name="TextBox 43"/>
          <p:cNvSpPr txBox="1"/>
          <p:nvPr/>
        </p:nvSpPr>
        <p:spPr>
          <a:xfrm>
            <a:off x="7086600" y="6622226"/>
            <a:ext cx="3066108" cy="479875"/>
          </a:xfrm>
          <a:prstGeom prst="rect">
            <a:avLst/>
          </a:prstGeom>
        </p:spPr>
        <p:txBody>
          <a:bodyPr lIns="0" tIns="0" rIns="0" bIns="0" rtlCol="0" anchor="t">
            <a:spAutoFit/>
          </a:bodyPr>
          <a:lstStyle/>
          <a:p>
            <a:pPr algn="ctr">
              <a:lnSpc>
                <a:spcPts val="4103"/>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Physics</a:t>
            </a:r>
          </a:p>
        </p:txBody>
      </p:sp>
      <p:sp>
        <p:nvSpPr>
          <p:cNvPr id="44" name="TextBox 44"/>
          <p:cNvSpPr txBox="1"/>
          <p:nvPr/>
        </p:nvSpPr>
        <p:spPr>
          <a:xfrm>
            <a:off x="7924800" y="8122915"/>
            <a:ext cx="1533054" cy="479875"/>
          </a:xfrm>
          <a:prstGeom prst="rect">
            <a:avLst/>
          </a:prstGeom>
        </p:spPr>
        <p:txBody>
          <a:bodyPr lIns="0" tIns="0" rIns="0" bIns="0" rtlCol="0" anchor="t">
            <a:spAutoFit/>
          </a:bodyPr>
          <a:lstStyle/>
          <a:p>
            <a:pPr algn="ctr">
              <a:lnSpc>
                <a:spcPts val="4103"/>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History</a:t>
            </a:r>
          </a:p>
        </p:txBody>
      </p:sp>
      <p:sp>
        <p:nvSpPr>
          <p:cNvPr id="45" name="TextBox 45"/>
          <p:cNvSpPr txBox="1"/>
          <p:nvPr/>
        </p:nvSpPr>
        <p:spPr>
          <a:xfrm>
            <a:off x="12965399" y="3573268"/>
            <a:ext cx="3833320" cy="503279"/>
          </a:xfrm>
          <a:prstGeom prst="rect">
            <a:avLst/>
          </a:prstGeom>
        </p:spPr>
        <p:txBody>
          <a:bodyPr lIns="0" tIns="0" rIns="0" bIns="0" rtlCol="0" anchor="t">
            <a:spAutoFit/>
          </a:bodyPr>
          <a:lstStyle/>
          <a:p>
            <a:pPr algn="ctr">
              <a:lnSpc>
                <a:spcPts val="4301"/>
              </a:lnSpc>
            </a:pPr>
            <a:r>
              <a:rPr lang="en-US" sz="2800">
                <a:solidFill>
                  <a:srgbClr val="FFFFFF"/>
                </a:solidFill>
                <a:latin typeface="Arial" panose="020B0604020202020204" pitchFamily="34" charset="0"/>
                <a:ea typeface="DIN Next LT Pro 1"/>
                <a:cs typeface="Arial" panose="020B0604020202020204" pitchFamily="34" charset="0"/>
                <a:sym typeface="DIN Next LT Pro 1"/>
              </a:rPr>
              <a:t>Applied criminology </a:t>
            </a:r>
          </a:p>
        </p:txBody>
      </p:sp>
      <p:sp>
        <p:nvSpPr>
          <p:cNvPr id="46" name="TextBox 46"/>
          <p:cNvSpPr txBox="1"/>
          <p:nvPr/>
        </p:nvSpPr>
        <p:spPr>
          <a:xfrm>
            <a:off x="13275171" y="5070148"/>
            <a:ext cx="3213775" cy="503279"/>
          </a:xfrm>
          <a:prstGeom prst="rect">
            <a:avLst/>
          </a:prstGeom>
        </p:spPr>
        <p:txBody>
          <a:bodyPr lIns="0" tIns="0" rIns="0" bIns="0" rtlCol="0" anchor="t">
            <a:spAutoFit/>
          </a:bodyPr>
          <a:lstStyle/>
          <a:p>
            <a:pPr algn="ctr">
              <a:lnSpc>
                <a:spcPts val="4301"/>
              </a:lnSpc>
            </a:pPr>
            <a:r>
              <a:rPr lang="en-US" sz="2800">
                <a:solidFill>
                  <a:srgbClr val="FFFFFF"/>
                </a:solidFill>
                <a:latin typeface="Arial" panose="020B0604020202020204" pitchFamily="34" charset="0"/>
                <a:ea typeface="DIN Next LT Pro 1"/>
                <a:cs typeface="Arial" panose="020B0604020202020204" pitchFamily="34" charset="0"/>
                <a:sym typeface="DIN Next LT Pro 1"/>
              </a:rPr>
              <a:t>Architecture</a:t>
            </a:r>
          </a:p>
        </p:txBody>
      </p:sp>
      <p:sp>
        <p:nvSpPr>
          <p:cNvPr id="47" name="TextBox 47"/>
          <p:cNvSpPr txBox="1"/>
          <p:nvPr/>
        </p:nvSpPr>
        <p:spPr>
          <a:xfrm>
            <a:off x="12736880" y="6521618"/>
            <a:ext cx="4346903" cy="503279"/>
          </a:xfrm>
          <a:prstGeom prst="rect">
            <a:avLst/>
          </a:prstGeom>
        </p:spPr>
        <p:txBody>
          <a:bodyPr lIns="0" tIns="0" rIns="0" bIns="0" rtlCol="0" anchor="t">
            <a:spAutoFit/>
          </a:bodyPr>
          <a:lstStyle/>
          <a:p>
            <a:pPr algn="ctr">
              <a:lnSpc>
                <a:spcPts val="4301"/>
              </a:lnSpc>
            </a:pPr>
            <a:r>
              <a:rPr lang="en-US" sz="2800">
                <a:solidFill>
                  <a:srgbClr val="FFFFFF"/>
                </a:solidFill>
                <a:latin typeface="Arial" panose="020B0604020202020204" pitchFamily="34" charset="0"/>
                <a:ea typeface="DIN Next LT Pro 1"/>
                <a:cs typeface="Arial" panose="020B0604020202020204" pitchFamily="34" charset="0"/>
                <a:sym typeface="DIN Next LT Pro 1"/>
              </a:rPr>
              <a:t>Electrical engineering</a:t>
            </a:r>
          </a:p>
        </p:txBody>
      </p:sp>
      <p:sp>
        <p:nvSpPr>
          <p:cNvPr id="48" name="TextBox 48"/>
          <p:cNvSpPr txBox="1"/>
          <p:nvPr/>
        </p:nvSpPr>
        <p:spPr>
          <a:xfrm>
            <a:off x="13321729" y="7999901"/>
            <a:ext cx="3213775" cy="503279"/>
          </a:xfrm>
          <a:prstGeom prst="rect">
            <a:avLst/>
          </a:prstGeom>
        </p:spPr>
        <p:txBody>
          <a:bodyPr lIns="0" tIns="0" rIns="0" bIns="0" rtlCol="0" anchor="t">
            <a:spAutoFit/>
          </a:bodyPr>
          <a:lstStyle/>
          <a:p>
            <a:pPr algn="ctr">
              <a:lnSpc>
                <a:spcPts val="4301"/>
              </a:lnSpc>
            </a:pPr>
            <a:r>
              <a:rPr lang="en-US" sz="2800">
                <a:solidFill>
                  <a:srgbClr val="FFFFFF"/>
                </a:solidFill>
                <a:latin typeface="Arial" panose="020B0604020202020204" pitchFamily="34" charset="0"/>
                <a:ea typeface="DIN Next LT Pro 1"/>
                <a:cs typeface="Arial" panose="020B0604020202020204" pitchFamily="34" charset="0"/>
                <a:sym typeface="DIN Next LT Pro 1"/>
              </a:rPr>
              <a:t>Law</a:t>
            </a:r>
          </a:p>
        </p:txBody>
      </p:sp>
      <p:pic>
        <p:nvPicPr>
          <p:cNvPr id="52" name="Picture 51" descr="A black and white computer&#10;&#10;Description automatically generated">
            <a:extLst>
              <a:ext uri="{FF2B5EF4-FFF2-40B4-BE49-F238E27FC236}">
                <a16:creationId xmlns:a16="http://schemas.microsoft.com/office/drawing/2014/main" id="{4315F757-A2AB-CF9F-D39B-55CD234333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3550" y="5309564"/>
            <a:ext cx="2156450" cy="2156450"/>
          </a:xfrm>
          <a:prstGeom prst="rect">
            <a:avLst/>
          </a:prstGeom>
        </p:spPr>
      </p:pic>
      <p:pic>
        <p:nvPicPr>
          <p:cNvPr id="54" name="Picture 53" descr="A black and green outline of a book&#10;&#10;Description automatically generated">
            <a:extLst>
              <a:ext uri="{FF2B5EF4-FFF2-40B4-BE49-F238E27FC236}">
                <a16:creationId xmlns:a16="http://schemas.microsoft.com/office/drawing/2014/main" id="{962A9BB4-502C-CBE4-D388-A87C942C92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21108" y="4846842"/>
            <a:ext cx="1080896" cy="1080896"/>
          </a:xfrm>
          <a:prstGeom prst="rect">
            <a:avLst/>
          </a:prstGeom>
        </p:spPr>
      </p:pic>
      <p:pic>
        <p:nvPicPr>
          <p:cNvPr id="56" name="Picture 55" descr="A black and green symbol with circles&#10;&#10;Description automatically generated">
            <a:extLst>
              <a:ext uri="{FF2B5EF4-FFF2-40B4-BE49-F238E27FC236}">
                <a16:creationId xmlns:a16="http://schemas.microsoft.com/office/drawing/2014/main" id="{72E0A053-DBD5-B485-A524-8967015FB2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30712" y="6387789"/>
            <a:ext cx="944346" cy="944346"/>
          </a:xfrm>
          <a:prstGeom prst="rect">
            <a:avLst/>
          </a:prstGeom>
        </p:spPr>
      </p:pic>
      <p:pic>
        <p:nvPicPr>
          <p:cNvPr id="58" name="Picture 57" descr="A black and green clock with a green circle&#10;&#10;Description automatically generated">
            <a:extLst>
              <a:ext uri="{FF2B5EF4-FFF2-40B4-BE49-F238E27FC236}">
                <a16:creationId xmlns:a16="http://schemas.microsoft.com/office/drawing/2014/main" id="{55748E7F-1D25-076D-BEC0-1A65E7B848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13258" y="7857334"/>
            <a:ext cx="1094500" cy="1094500"/>
          </a:xfrm>
          <a:prstGeom prst="rect">
            <a:avLst/>
          </a:prstGeom>
        </p:spPr>
      </p:pic>
      <p:pic>
        <p:nvPicPr>
          <p:cNvPr id="60" name="Picture 59" descr="A black and green logo&#10;&#10;Description automatically generated">
            <a:extLst>
              <a:ext uri="{FF2B5EF4-FFF2-40B4-BE49-F238E27FC236}">
                <a16:creationId xmlns:a16="http://schemas.microsoft.com/office/drawing/2014/main" id="{8F939D14-D879-F5EC-1526-2AB48A3E51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35998" y="3390900"/>
            <a:ext cx="950602" cy="950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Effect transition="in" filter="fade">
                                      <p:cBhvr>
                                        <p:cTn id="45" dur="500"/>
                                        <p:tgtEl>
                                          <p:spTgt spid="4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85" name="Group 2">
            <a:extLst>
              <a:ext uri="{FF2B5EF4-FFF2-40B4-BE49-F238E27FC236}">
                <a16:creationId xmlns:a16="http://schemas.microsoft.com/office/drawing/2014/main" id="{232DD02A-5FD4-FF3C-01E3-F7230C62B5CE}"/>
              </a:ext>
            </a:extLst>
          </p:cNvPr>
          <p:cNvGrpSpPr/>
          <p:nvPr/>
        </p:nvGrpSpPr>
        <p:grpSpPr>
          <a:xfrm>
            <a:off x="813752" y="877371"/>
            <a:ext cx="5587005" cy="3540559"/>
            <a:chOff x="0" y="0"/>
            <a:chExt cx="1925327" cy="1220105"/>
          </a:xfrm>
        </p:grpSpPr>
        <p:sp>
          <p:nvSpPr>
            <p:cNvPr id="86" name="Freeform 3">
              <a:extLst>
                <a:ext uri="{FF2B5EF4-FFF2-40B4-BE49-F238E27FC236}">
                  <a16:creationId xmlns:a16="http://schemas.microsoft.com/office/drawing/2014/main" id="{F6EE48FC-9F10-3F44-27FB-B15A84BD8CED}"/>
                </a:ext>
              </a:extLst>
            </p:cNvPr>
            <p:cNvSpPr/>
            <p:nvPr/>
          </p:nvSpPr>
          <p:spPr>
            <a:xfrm>
              <a:off x="0" y="0"/>
              <a:ext cx="1925327" cy="1220105"/>
            </a:xfrm>
            <a:custGeom>
              <a:avLst/>
              <a:gdLst/>
              <a:ahLst/>
              <a:cxnLst/>
              <a:rect l="l" t="t" r="r" b="b"/>
              <a:pathLst>
                <a:path w="1925327" h="1220105">
                  <a:moveTo>
                    <a:pt x="70671" y="0"/>
                  </a:moveTo>
                  <a:lnTo>
                    <a:pt x="1854656" y="0"/>
                  </a:lnTo>
                  <a:cubicBezTo>
                    <a:pt x="1873399" y="0"/>
                    <a:pt x="1891374" y="7446"/>
                    <a:pt x="1904628" y="20699"/>
                  </a:cubicBezTo>
                  <a:cubicBezTo>
                    <a:pt x="1917881" y="33952"/>
                    <a:pt x="1925327" y="51928"/>
                    <a:pt x="1925327" y="70671"/>
                  </a:cubicBezTo>
                  <a:lnTo>
                    <a:pt x="1925327" y="1149434"/>
                  </a:lnTo>
                  <a:cubicBezTo>
                    <a:pt x="1925327" y="1168178"/>
                    <a:pt x="1917881" y="1186153"/>
                    <a:pt x="1904628" y="1199406"/>
                  </a:cubicBezTo>
                  <a:cubicBezTo>
                    <a:pt x="1891374" y="1212660"/>
                    <a:pt x="1873399" y="1220105"/>
                    <a:pt x="1854656" y="1220105"/>
                  </a:cubicBezTo>
                  <a:lnTo>
                    <a:pt x="70671" y="1220105"/>
                  </a:lnTo>
                  <a:cubicBezTo>
                    <a:pt x="51928" y="1220105"/>
                    <a:pt x="33952" y="1212660"/>
                    <a:pt x="20699" y="1199406"/>
                  </a:cubicBezTo>
                  <a:cubicBezTo>
                    <a:pt x="7446" y="1186153"/>
                    <a:pt x="0" y="1168178"/>
                    <a:pt x="0" y="1149434"/>
                  </a:cubicBezTo>
                  <a:lnTo>
                    <a:pt x="0" y="70671"/>
                  </a:lnTo>
                  <a:cubicBezTo>
                    <a:pt x="0" y="51928"/>
                    <a:pt x="7446" y="33952"/>
                    <a:pt x="20699" y="20699"/>
                  </a:cubicBezTo>
                  <a:cubicBezTo>
                    <a:pt x="33952" y="7446"/>
                    <a:pt x="51928" y="0"/>
                    <a:pt x="70671"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87" name="TextBox 4">
              <a:extLst>
                <a:ext uri="{FF2B5EF4-FFF2-40B4-BE49-F238E27FC236}">
                  <a16:creationId xmlns:a16="http://schemas.microsoft.com/office/drawing/2014/main" id="{04200905-BC1F-AAB3-DA5C-A18AAFF74FF4}"/>
                </a:ext>
              </a:extLst>
            </p:cNvPr>
            <p:cNvSpPr txBox="1"/>
            <p:nvPr/>
          </p:nvSpPr>
          <p:spPr>
            <a:xfrm>
              <a:off x="0" y="-9525"/>
              <a:ext cx="1925327" cy="1229630"/>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88" name="Group 5">
            <a:extLst>
              <a:ext uri="{FF2B5EF4-FFF2-40B4-BE49-F238E27FC236}">
                <a16:creationId xmlns:a16="http://schemas.microsoft.com/office/drawing/2014/main" id="{B54EA262-D8DE-CF4A-7D7B-77ED6935AB7A}"/>
              </a:ext>
            </a:extLst>
          </p:cNvPr>
          <p:cNvGrpSpPr/>
          <p:nvPr/>
        </p:nvGrpSpPr>
        <p:grpSpPr>
          <a:xfrm>
            <a:off x="939448" y="1034287"/>
            <a:ext cx="5338117" cy="2801268"/>
            <a:chOff x="0" y="0"/>
            <a:chExt cx="1076453" cy="564887"/>
          </a:xfrm>
        </p:grpSpPr>
        <p:sp>
          <p:nvSpPr>
            <p:cNvPr id="89" name="Freeform 6">
              <a:extLst>
                <a:ext uri="{FF2B5EF4-FFF2-40B4-BE49-F238E27FC236}">
                  <a16:creationId xmlns:a16="http://schemas.microsoft.com/office/drawing/2014/main" id="{FBE33199-79A5-5CCE-B6F1-6C58FCFEC408}"/>
                </a:ext>
              </a:extLst>
            </p:cNvPr>
            <p:cNvSpPr/>
            <p:nvPr/>
          </p:nvSpPr>
          <p:spPr>
            <a:xfrm>
              <a:off x="0" y="0"/>
              <a:ext cx="1076453" cy="564887"/>
            </a:xfrm>
            <a:custGeom>
              <a:avLst/>
              <a:gdLst/>
              <a:ahLst/>
              <a:cxnLst/>
              <a:rect l="l" t="t" r="r" b="b"/>
              <a:pathLst>
                <a:path w="1076453" h="564887">
                  <a:moveTo>
                    <a:pt x="33357" y="0"/>
                  </a:moveTo>
                  <a:lnTo>
                    <a:pt x="1043096" y="0"/>
                  </a:lnTo>
                  <a:cubicBezTo>
                    <a:pt x="1051943" y="0"/>
                    <a:pt x="1060428" y="3514"/>
                    <a:pt x="1066683" y="9770"/>
                  </a:cubicBezTo>
                  <a:cubicBezTo>
                    <a:pt x="1072939" y="16026"/>
                    <a:pt x="1076453" y="24510"/>
                    <a:pt x="1076453" y="33357"/>
                  </a:cubicBezTo>
                  <a:lnTo>
                    <a:pt x="1076453" y="531530"/>
                  </a:lnTo>
                  <a:cubicBezTo>
                    <a:pt x="1076453" y="540377"/>
                    <a:pt x="1072939" y="548861"/>
                    <a:pt x="1066683" y="555117"/>
                  </a:cubicBezTo>
                  <a:cubicBezTo>
                    <a:pt x="1060428" y="561373"/>
                    <a:pt x="1051943" y="564887"/>
                    <a:pt x="1043096" y="564887"/>
                  </a:cubicBezTo>
                  <a:lnTo>
                    <a:pt x="33357" y="564887"/>
                  </a:lnTo>
                  <a:cubicBezTo>
                    <a:pt x="24510" y="564887"/>
                    <a:pt x="16026" y="561373"/>
                    <a:pt x="9770" y="555117"/>
                  </a:cubicBezTo>
                  <a:cubicBezTo>
                    <a:pt x="3514" y="548861"/>
                    <a:pt x="0" y="540377"/>
                    <a:pt x="0" y="531530"/>
                  </a:cubicBezTo>
                  <a:lnTo>
                    <a:pt x="0" y="33357"/>
                  </a:lnTo>
                  <a:cubicBezTo>
                    <a:pt x="0" y="24510"/>
                    <a:pt x="3514" y="16026"/>
                    <a:pt x="9770" y="9770"/>
                  </a:cubicBezTo>
                  <a:cubicBezTo>
                    <a:pt x="16026" y="3514"/>
                    <a:pt x="24510" y="0"/>
                    <a:pt x="33357"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90" name="Freeform 7">
            <a:extLst>
              <a:ext uri="{FF2B5EF4-FFF2-40B4-BE49-F238E27FC236}">
                <a16:creationId xmlns:a16="http://schemas.microsoft.com/office/drawing/2014/main" id="{7FD51CDB-BE3B-D401-16B7-9A26D491BC7C}"/>
              </a:ext>
            </a:extLst>
          </p:cNvPr>
          <p:cNvSpPr/>
          <p:nvPr/>
        </p:nvSpPr>
        <p:spPr>
          <a:xfrm flipV="1">
            <a:off x="928829" y="3407938"/>
            <a:ext cx="2381796" cy="454705"/>
          </a:xfrm>
          <a:custGeom>
            <a:avLst/>
            <a:gdLst/>
            <a:ahLst/>
            <a:cxnLst/>
            <a:rect l="l" t="t" r="r" b="b"/>
            <a:pathLst>
              <a:path w="2161813" h="449143">
                <a:moveTo>
                  <a:pt x="0" y="449144"/>
                </a:moveTo>
                <a:lnTo>
                  <a:pt x="2161814" y="449144"/>
                </a:lnTo>
                <a:lnTo>
                  <a:pt x="2161814" y="0"/>
                </a:lnTo>
                <a:lnTo>
                  <a:pt x="0" y="0"/>
                </a:lnTo>
                <a:lnTo>
                  <a:pt x="0" y="449144"/>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91" name="Group 8">
            <a:extLst>
              <a:ext uri="{FF2B5EF4-FFF2-40B4-BE49-F238E27FC236}">
                <a16:creationId xmlns:a16="http://schemas.microsoft.com/office/drawing/2014/main" id="{85900BD9-7E6A-C8BC-BBCD-D0B9C26F285B}"/>
              </a:ext>
            </a:extLst>
          </p:cNvPr>
          <p:cNvGrpSpPr/>
          <p:nvPr/>
        </p:nvGrpSpPr>
        <p:grpSpPr>
          <a:xfrm>
            <a:off x="1123155" y="7162574"/>
            <a:ext cx="4480531" cy="2051813"/>
            <a:chOff x="0" y="0"/>
            <a:chExt cx="1575427" cy="695064"/>
          </a:xfrm>
        </p:grpSpPr>
        <p:sp>
          <p:nvSpPr>
            <p:cNvPr id="92" name="Freeform 9">
              <a:extLst>
                <a:ext uri="{FF2B5EF4-FFF2-40B4-BE49-F238E27FC236}">
                  <a16:creationId xmlns:a16="http://schemas.microsoft.com/office/drawing/2014/main" id="{372D788E-5C44-869F-0747-88EBF30A96B0}"/>
                </a:ext>
              </a:extLst>
            </p:cNvPr>
            <p:cNvSpPr/>
            <p:nvPr/>
          </p:nvSpPr>
          <p:spPr>
            <a:xfrm>
              <a:off x="0" y="0"/>
              <a:ext cx="1575427" cy="695064"/>
            </a:xfrm>
            <a:custGeom>
              <a:avLst/>
              <a:gdLst/>
              <a:ahLst/>
              <a:cxnLst/>
              <a:rect l="l" t="t" r="r" b="b"/>
              <a:pathLst>
                <a:path w="1575427" h="695064">
                  <a:moveTo>
                    <a:pt x="88123" y="0"/>
                  </a:moveTo>
                  <a:lnTo>
                    <a:pt x="1487304" y="0"/>
                  </a:lnTo>
                  <a:cubicBezTo>
                    <a:pt x="1535973" y="0"/>
                    <a:pt x="1575427" y="39454"/>
                    <a:pt x="1575427" y="88123"/>
                  </a:cubicBezTo>
                  <a:lnTo>
                    <a:pt x="1575427" y="606941"/>
                  </a:lnTo>
                  <a:cubicBezTo>
                    <a:pt x="1575427" y="630312"/>
                    <a:pt x="1566143" y="652727"/>
                    <a:pt x="1549617" y="669253"/>
                  </a:cubicBezTo>
                  <a:cubicBezTo>
                    <a:pt x="1533090" y="685779"/>
                    <a:pt x="1510676" y="695064"/>
                    <a:pt x="1487304" y="695064"/>
                  </a:cubicBezTo>
                  <a:lnTo>
                    <a:pt x="88123" y="695064"/>
                  </a:lnTo>
                  <a:cubicBezTo>
                    <a:pt x="39454" y="695064"/>
                    <a:pt x="0" y="655609"/>
                    <a:pt x="0" y="606941"/>
                  </a:cubicBezTo>
                  <a:lnTo>
                    <a:pt x="0" y="88123"/>
                  </a:lnTo>
                  <a:cubicBezTo>
                    <a:pt x="0" y="39454"/>
                    <a:pt x="39454" y="0"/>
                    <a:pt x="88123"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93" name="TextBox 10">
              <a:extLst>
                <a:ext uri="{FF2B5EF4-FFF2-40B4-BE49-F238E27FC236}">
                  <a16:creationId xmlns:a16="http://schemas.microsoft.com/office/drawing/2014/main" id="{3E0A34F8-6178-761D-50C9-B6BD19BB9E4F}"/>
                </a:ext>
              </a:extLst>
            </p:cNvPr>
            <p:cNvSpPr txBox="1"/>
            <p:nvPr/>
          </p:nvSpPr>
          <p:spPr>
            <a:xfrm>
              <a:off x="0" y="-9525"/>
              <a:ext cx="1575427" cy="704589"/>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94" name="Group 11">
            <a:extLst>
              <a:ext uri="{FF2B5EF4-FFF2-40B4-BE49-F238E27FC236}">
                <a16:creationId xmlns:a16="http://schemas.microsoft.com/office/drawing/2014/main" id="{BCAFE4B1-DD9D-3BE2-9270-1A09C3480E98}"/>
              </a:ext>
            </a:extLst>
          </p:cNvPr>
          <p:cNvGrpSpPr/>
          <p:nvPr/>
        </p:nvGrpSpPr>
        <p:grpSpPr>
          <a:xfrm>
            <a:off x="1246346" y="7162575"/>
            <a:ext cx="4216638" cy="1393483"/>
            <a:chOff x="0" y="0"/>
            <a:chExt cx="1076453" cy="355738"/>
          </a:xfrm>
        </p:grpSpPr>
        <p:sp>
          <p:nvSpPr>
            <p:cNvPr id="95" name="Freeform 12">
              <a:extLst>
                <a:ext uri="{FF2B5EF4-FFF2-40B4-BE49-F238E27FC236}">
                  <a16:creationId xmlns:a16="http://schemas.microsoft.com/office/drawing/2014/main" id="{2A9E87CA-7CBF-EB29-9492-602353E08781}"/>
                </a:ext>
              </a:extLst>
            </p:cNvPr>
            <p:cNvSpPr/>
            <p:nvPr/>
          </p:nvSpPr>
          <p:spPr>
            <a:xfrm>
              <a:off x="0" y="0"/>
              <a:ext cx="1076453" cy="355738"/>
            </a:xfrm>
            <a:custGeom>
              <a:avLst/>
              <a:gdLst/>
              <a:ahLst/>
              <a:cxnLst/>
              <a:rect l="l" t="t" r="r" b="b"/>
              <a:pathLst>
                <a:path w="1076453" h="355738">
                  <a:moveTo>
                    <a:pt x="42229" y="0"/>
                  </a:moveTo>
                  <a:lnTo>
                    <a:pt x="1034224" y="0"/>
                  </a:lnTo>
                  <a:cubicBezTo>
                    <a:pt x="1045424" y="0"/>
                    <a:pt x="1056165" y="4449"/>
                    <a:pt x="1064085" y="12369"/>
                  </a:cubicBezTo>
                  <a:cubicBezTo>
                    <a:pt x="1072004" y="20288"/>
                    <a:pt x="1076453" y="31029"/>
                    <a:pt x="1076453" y="42229"/>
                  </a:cubicBezTo>
                  <a:lnTo>
                    <a:pt x="1076453" y="313509"/>
                  </a:lnTo>
                  <a:cubicBezTo>
                    <a:pt x="1076453" y="336832"/>
                    <a:pt x="1057547" y="355738"/>
                    <a:pt x="1034224" y="355738"/>
                  </a:cubicBezTo>
                  <a:lnTo>
                    <a:pt x="42229" y="355738"/>
                  </a:lnTo>
                  <a:cubicBezTo>
                    <a:pt x="18907" y="355738"/>
                    <a:pt x="0" y="336832"/>
                    <a:pt x="0" y="313509"/>
                  </a:cubicBezTo>
                  <a:lnTo>
                    <a:pt x="0" y="42229"/>
                  </a:lnTo>
                  <a:cubicBezTo>
                    <a:pt x="0" y="18907"/>
                    <a:pt x="18907" y="0"/>
                    <a:pt x="42229"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96" name="Freeform 13">
            <a:extLst>
              <a:ext uri="{FF2B5EF4-FFF2-40B4-BE49-F238E27FC236}">
                <a16:creationId xmlns:a16="http://schemas.microsoft.com/office/drawing/2014/main" id="{F6537CE1-5147-1A3A-531C-D84520332038}"/>
              </a:ext>
            </a:extLst>
          </p:cNvPr>
          <p:cNvSpPr/>
          <p:nvPr/>
        </p:nvSpPr>
        <p:spPr>
          <a:xfrm flipV="1">
            <a:off x="1246346" y="8149481"/>
            <a:ext cx="2064279" cy="428879"/>
          </a:xfrm>
          <a:custGeom>
            <a:avLst/>
            <a:gdLst/>
            <a:ahLst/>
            <a:cxnLst/>
            <a:rect l="l" t="t" r="r" b="b"/>
            <a:pathLst>
              <a:path w="2064279" h="428879">
                <a:moveTo>
                  <a:pt x="0" y="428880"/>
                </a:moveTo>
                <a:lnTo>
                  <a:pt x="2064278" y="428880"/>
                </a:lnTo>
                <a:lnTo>
                  <a:pt x="2064278" y="0"/>
                </a:lnTo>
                <a:lnTo>
                  <a:pt x="0" y="0"/>
                </a:lnTo>
                <a:lnTo>
                  <a:pt x="0" y="428880"/>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97" name="Group 14">
            <a:extLst>
              <a:ext uri="{FF2B5EF4-FFF2-40B4-BE49-F238E27FC236}">
                <a16:creationId xmlns:a16="http://schemas.microsoft.com/office/drawing/2014/main" id="{3AA03245-49F9-2C81-8833-C370F591BA17}"/>
              </a:ext>
            </a:extLst>
          </p:cNvPr>
          <p:cNvGrpSpPr/>
          <p:nvPr/>
        </p:nvGrpSpPr>
        <p:grpSpPr>
          <a:xfrm>
            <a:off x="12524504" y="877371"/>
            <a:ext cx="4488342" cy="3764086"/>
            <a:chOff x="0" y="0"/>
            <a:chExt cx="1575427" cy="1259936"/>
          </a:xfrm>
        </p:grpSpPr>
        <p:sp>
          <p:nvSpPr>
            <p:cNvPr id="98" name="Freeform 15">
              <a:extLst>
                <a:ext uri="{FF2B5EF4-FFF2-40B4-BE49-F238E27FC236}">
                  <a16:creationId xmlns:a16="http://schemas.microsoft.com/office/drawing/2014/main" id="{908F24BF-A87E-9C5A-55AB-05C691DA41FE}"/>
                </a:ext>
              </a:extLst>
            </p:cNvPr>
            <p:cNvSpPr/>
            <p:nvPr/>
          </p:nvSpPr>
          <p:spPr>
            <a:xfrm>
              <a:off x="0" y="0"/>
              <a:ext cx="1575427" cy="1259936"/>
            </a:xfrm>
            <a:custGeom>
              <a:avLst/>
              <a:gdLst/>
              <a:ahLst/>
              <a:cxnLst/>
              <a:rect l="l" t="t" r="r" b="b"/>
              <a:pathLst>
                <a:path w="1575427" h="1259936">
                  <a:moveTo>
                    <a:pt x="87970" y="0"/>
                  </a:moveTo>
                  <a:lnTo>
                    <a:pt x="1487458" y="0"/>
                  </a:lnTo>
                  <a:cubicBezTo>
                    <a:pt x="1510789" y="0"/>
                    <a:pt x="1533164" y="9268"/>
                    <a:pt x="1549662" y="25766"/>
                  </a:cubicBezTo>
                  <a:cubicBezTo>
                    <a:pt x="1566159" y="42263"/>
                    <a:pt x="1575427" y="64639"/>
                    <a:pt x="1575427" y="87970"/>
                  </a:cubicBezTo>
                  <a:lnTo>
                    <a:pt x="1575427" y="1171967"/>
                  </a:lnTo>
                  <a:cubicBezTo>
                    <a:pt x="1575427" y="1195297"/>
                    <a:pt x="1566159" y="1217673"/>
                    <a:pt x="1549662" y="1234171"/>
                  </a:cubicBezTo>
                  <a:cubicBezTo>
                    <a:pt x="1533164" y="1250668"/>
                    <a:pt x="1510789" y="1259936"/>
                    <a:pt x="1487458" y="1259936"/>
                  </a:cubicBezTo>
                  <a:lnTo>
                    <a:pt x="87970" y="1259936"/>
                  </a:lnTo>
                  <a:cubicBezTo>
                    <a:pt x="39385" y="1259936"/>
                    <a:pt x="0" y="1220551"/>
                    <a:pt x="0" y="1171967"/>
                  </a:cubicBezTo>
                  <a:lnTo>
                    <a:pt x="0" y="87970"/>
                  </a:lnTo>
                  <a:cubicBezTo>
                    <a:pt x="0" y="64639"/>
                    <a:pt x="9268" y="42263"/>
                    <a:pt x="25766" y="25766"/>
                  </a:cubicBezTo>
                  <a:cubicBezTo>
                    <a:pt x="42263" y="9268"/>
                    <a:pt x="64639" y="0"/>
                    <a:pt x="87970"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99" name="TextBox 16">
              <a:extLst>
                <a:ext uri="{FF2B5EF4-FFF2-40B4-BE49-F238E27FC236}">
                  <a16:creationId xmlns:a16="http://schemas.microsoft.com/office/drawing/2014/main" id="{56BDC6FF-E7ED-B62A-4442-A81285B85739}"/>
                </a:ext>
              </a:extLst>
            </p:cNvPr>
            <p:cNvSpPr txBox="1"/>
            <p:nvPr/>
          </p:nvSpPr>
          <p:spPr>
            <a:xfrm>
              <a:off x="0" y="-9525"/>
              <a:ext cx="1575427" cy="1269461"/>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00" name="Group 17">
            <a:extLst>
              <a:ext uri="{FF2B5EF4-FFF2-40B4-BE49-F238E27FC236}">
                <a16:creationId xmlns:a16="http://schemas.microsoft.com/office/drawing/2014/main" id="{65CD18CA-5A3B-EB89-D72B-94785C591030}"/>
              </a:ext>
            </a:extLst>
          </p:cNvPr>
          <p:cNvGrpSpPr/>
          <p:nvPr/>
        </p:nvGrpSpPr>
        <p:grpSpPr>
          <a:xfrm>
            <a:off x="12647910" y="1106050"/>
            <a:ext cx="4223990" cy="2789076"/>
            <a:chOff x="0" y="0"/>
            <a:chExt cx="1076453" cy="710776"/>
          </a:xfrm>
        </p:grpSpPr>
        <p:sp>
          <p:nvSpPr>
            <p:cNvPr id="101" name="Freeform 18">
              <a:extLst>
                <a:ext uri="{FF2B5EF4-FFF2-40B4-BE49-F238E27FC236}">
                  <a16:creationId xmlns:a16="http://schemas.microsoft.com/office/drawing/2014/main" id="{FB0316F0-F1F7-F37E-36ED-0EF77ABB9DD0}"/>
                </a:ext>
              </a:extLst>
            </p:cNvPr>
            <p:cNvSpPr/>
            <p:nvPr/>
          </p:nvSpPr>
          <p:spPr>
            <a:xfrm>
              <a:off x="0" y="0"/>
              <a:ext cx="1076453" cy="710776"/>
            </a:xfrm>
            <a:custGeom>
              <a:avLst/>
              <a:gdLst/>
              <a:ahLst/>
              <a:cxnLst/>
              <a:rect l="l" t="t" r="r" b="b"/>
              <a:pathLst>
                <a:path w="1076453" h="710776">
                  <a:moveTo>
                    <a:pt x="42155" y="0"/>
                  </a:moveTo>
                  <a:lnTo>
                    <a:pt x="1034298" y="0"/>
                  </a:lnTo>
                  <a:cubicBezTo>
                    <a:pt x="1045478" y="0"/>
                    <a:pt x="1056201" y="4441"/>
                    <a:pt x="1064106" y="12347"/>
                  </a:cubicBezTo>
                  <a:cubicBezTo>
                    <a:pt x="1072012" y="20253"/>
                    <a:pt x="1076453" y="30975"/>
                    <a:pt x="1076453" y="42155"/>
                  </a:cubicBezTo>
                  <a:lnTo>
                    <a:pt x="1076453" y="668620"/>
                  </a:lnTo>
                  <a:cubicBezTo>
                    <a:pt x="1076453" y="679801"/>
                    <a:pt x="1072012" y="690523"/>
                    <a:pt x="1064106" y="698429"/>
                  </a:cubicBezTo>
                  <a:cubicBezTo>
                    <a:pt x="1056201" y="706335"/>
                    <a:pt x="1045478" y="710776"/>
                    <a:pt x="1034298" y="710776"/>
                  </a:cubicBezTo>
                  <a:lnTo>
                    <a:pt x="42155" y="710776"/>
                  </a:lnTo>
                  <a:cubicBezTo>
                    <a:pt x="30975" y="710776"/>
                    <a:pt x="20253" y="706335"/>
                    <a:pt x="12347" y="698429"/>
                  </a:cubicBezTo>
                  <a:cubicBezTo>
                    <a:pt x="4441" y="690523"/>
                    <a:pt x="0" y="679801"/>
                    <a:pt x="0" y="668620"/>
                  </a:cubicBezTo>
                  <a:lnTo>
                    <a:pt x="0" y="42155"/>
                  </a:lnTo>
                  <a:cubicBezTo>
                    <a:pt x="0" y="30975"/>
                    <a:pt x="4441" y="20253"/>
                    <a:pt x="12347" y="12347"/>
                  </a:cubicBezTo>
                  <a:cubicBezTo>
                    <a:pt x="20253" y="4441"/>
                    <a:pt x="30975" y="0"/>
                    <a:pt x="42155" y="0"/>
                  </a:cubicBez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02" name="Freeform 19">
            <a:extLst>
              <a:ext uri="{FF2B5EF4-FFF2-40B4-BE49-F238E27FC236}">
                <a16:creationId xmlns:a16="http://schemas.microsoft.com/office/drawing/2014/main" id="{C1A7A307-94B2-A165-AC5F-CD6E6507F7CE}"/>
              </a:ext>
            </a:extLst>
          </p:cNvPr>
          <p:cNvSpPr/>
          <p:nvPr/>
        </p:nvSpPr>
        <p:spPr>
          <a:xfrm flipV="1">
            <a:off x="12647910" y="3475303"/>
            <a:ext cx="2067878" cy="429627"/>
          </a:xfrm>
          <a:custGeom>
            <a:avLst/>
            <a:gdLst/>
            <a:ahLst/>
            <a:cxnLst/>
            <a:rect l="l" t="t" r="r" b="b"/>
            <a:pathLst>
              <a:path w="2067878" h="429627">
                <a:moveTo>
                  <a:pt x="0" y="429627"/>
                </a:moveTo>
                <a:lnTo>
                  <a:pt x="2067877" y="429627"/>
                </a:lnTo>
                <a:lnTo>
                  <a:pt x="2067877" y="0"/>
                </a:lnTo>
                <a:lnTo>
                  <a:pt x="0" y="0"/>
                </a:lnTo>
                <a:lnTo>
                  <a:pt x="0" y="42962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03" name="Group 20">
            <a:extLst>
              <a:ext uri="{FF2B5EF4-FFF2-40B4-BE49-F238E27FC236}">
                <a16:creationId xmlns:a16="http://schemas.microsoft.com/office/drawing/2014/main" id="{1C31E549-B464-9776-B363-233BE6BCDB1F}"/>
              </a:ext>
            </a:extLst>
          </p:cNvPr>
          <p:cNvGrpSpPr/>
          <p:nvPr/>
        </p:nvGrpSpPr>
        <p:grpSpPr>
          <a:xfrm>
            <a:off x="6190279" y="5372100"/>
            <a:ext cx="6236965" cy="3875264"/>
            <a:chOff x="0" y="0"/>
            <a:chExt cx="1986792" cy="1214542"/>
          </a:xfrm>
        </p:grpSpPr>
        <p:sp>
          <p:nvSpPr>
            <p:cNvPr id="104" name="Freeform 21">
              <a:extLst>
                <a:ext uri="{FF2B5EF4-FFF2-40B4-BE49-F238E27FC236}">
                  <a16:creationId xmlns:a16="http://schemas.microsoft.com/office/drawing/2014/main" id="{F9F2664B-9907-EC5D-C09B-64F20E5A6EBD}"/>
                </a:ext>
              </a:extLst>
            </p:cNvPr>
            <p:cNvSpPr/>
            <p:nvPr/>
          </p:nvSpPr>
          <p:spPr>
            <a:xfrm>
              <a:off x="0" y="0"/>
              <a:ext cx="1986792" cy="1214542"/>
            </a:xfrm>
            <a:custGeom>
              <a:avLst/>
              <a:gdLst/>
              <a:ahLst/>
              <a:cxnLst/>
              <a:rect l="l" t="t" r="r" b="b"/>
              <a:pathLst>
                <a:path w="1986792" h="1214542">
                  <a:moveTo>
                    <a:pt x="63306" y="0"/>
                  </a:moveTo>
                  <a:lnTo>
                    <a:pt x="1923486" y="0"/>
                  </a:lnTo>
                  <a:cubicBezTo>
                    <a:pt x="1940276" y="0"/>
                    <a:pt x="1956378" y="6670"/>
                    <a:pt x="1968250" y="18542"/>
                  </a:cubicBezTo>
                  <a:cubicBezTo>
                    <a:pt x="1980122" y="30414"/>
                    <a:pt x="1986792" y="46516"/>
                    <a:pt x="1986792" y="63306"/>
                  </a:cubicBezTo>
                  <a:lnTo>
                    <a:pt x="1986792" y="1151236"/>
                  </a:lnTo>
                  <a:cubicBezTo>
                    <a:pt x="1986792" y="1168026"/>
                    <a:pt x="1980122" y="1184128"/>
                    <a:pt x="1968250" y="1196000"/>
                  </a:cubicBezTo>
                  <a:cubicBezTo>
                    <a:pt x="1956378" y="1207872"/>
                    <a:pt x="1940276" y="1214542"/>
                    <a:pt x="1923486" y="1214542"/>
                  </a:cubicBezTo>
                  <a:lnTo>
                    <a:pt x="63306" y="1214542"/>
                  </a:lnTo>
                  <a:cubicBezTo>
                    <a:pt x="46516" y="1214542"/>
                    <a:pt x="30414" y="1207872"/>
                    <a:pt x="18542" y="1196000"/>
                  </a:cubicBezTo>
                  <a:cubicBezTo>
                    <a:pt x="6670" y="1184128"/>
                    <a:pt x="0" y="1168026"/>
                    <a:pt x="0" y="1151236"/>
                  </a:cubicBezTo>
                  <a:lnTo>
                    <a:pt x="0" y="63306"/>
                  </a:lnTo>
                  <a:cubicBezTo>
                    <a:pt x="0" y="46516"/>
                    <a:pt x="6670" y="30414"/>
                    <a:pt x="18542" y="18542"/>
                  </a:cubicBezTo>
                  <a:cubicBezTo>
                    <a:pt x="30414" y="6670"/>
                    <a:pt x="46516" y="0"/>
                    <a:pt x="63306"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05" name="TextBox 22">
              <a:extLst>
                <a:ext uri="{FF2B5EF4-FFF2-40B4-BE49-F238E27FC236}">
                  <a16:creationId xmlns:a16="http://schemas.microsoft.com/office/drawing/2014/main" id="{25393286-01CD-9C20-C930-D861C7FD0863}"/>
                </a:ext>
              </a:extLst>
            </p:cNvPr>
            <p:cNvSpPr txBox="1"/>
            <p:nvPr/>
          </p:nvSpPr>
          <p:spPr>
            <a:xfrm>
              <a:off x="0" y="-9525"/>
              <a:ext cx="1986792" cy="1224067"/>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06" name="Group 23">
            <a:extLst>
              <a:ext uri="{FF2B5EF4-FFF2-40B4-BE49-F238E27FC236}">
                <a16:creationId xmlns:a16="http://schemas.microsoft.com/office/drawing/2014/main" id="{36B08D54-50CF-0A12-2995-9A06CB0F3387}"/>
              </a:ext>
            </a:extLst>
          </p:cNvPr>
          <p:cNvGrpSpPr/>
          <p:nvPr/>
        </p:nvGrpSpPr>
        <p:grpSpPr>
          <a:xfrm>
            <a:off x="6299640" y="5634602"/>
            <a:ext cx="5994271" cy="2920191"/>
            <a:chOff x="0" y="0"/>
            <a:chExt cx="1386358" cy="675383"/>
          </a:xfrm>
        </p:grpSpPr>
        <p:sp>
          <p:nvSpPr>
            <p:cNvPr id="107" name="Freeform 24">
              <a:extLst>
                <a:ext uri="{FF2B5EF4-FFF2-40B4-BE49-F238E27FC236}">
                  <a16:creationId xmlns:a16="http://schemas.microsoft.com/office/drawing/2014/main" id="{BF91106A-63DB-6B40-D5EC-45381CE5891C}"/>
                </a:ext>
              </a:extLst>
            </p:cNvPr>
            <p:cNvSpPr/>
            <p:nvPr/>
          </p:nvSpPr>
          <p:spPr>
            <a:xfrm>
              <a:off x="0" y="0"/>
              <a:ext cx="1386358" cy="675383"/>
            </a:xfrm>
            <a:custGeom>
              <a:avLst/>
              <a:gdLst/>
              <a:ahLst/>
              <a:cxnLst/>
              <a:rect l="l" t="t" r="r" b="b"/>
              <a:pathLst>
                <a:path w="1386358" h="675383">
                  <a:moveTo>
                    <a:pt x="29706" y="0"/>
                  </a:moveTo>
                  <a:lnTo>
                    <a:pt x="1356653" y="0"/>
                  </a:lnTo>
                  <a:cubicBezTo>
                    <a:pt x="1364531" y="0"/>
                    <a:pt x="1372087" y="3130"/>
                    <a:pt x="1377658" y="8701"/>
                  </a:cubicBezTo>
                  <a:cubicBezTo>
                    <a:pt x="1383229" y="14272"/>
                    <a:pt x="1386358" y="21827"/>
                    <a:pt x="1386358" y="29706"/>
                  </a:cubicBezTo>
                  <a:lnTo>
                    <a:pt x="1386358" y="645678"/>
                  </a:lnTo>
                  <a:cubicBezTo>
                    <a:pt x="1386358" y="653556"/>
                    <a:pt x="1383229" y="661112"/>
                    <a:pt x="1377658" y="666683"/>
                  </a:cubicBezTo>
                  <a:cubicBezTo>
                    <a:pt x="1372087" y="672254"/>
                    <a:pt x="1364531" y="675383"/>
                    <a:pt x="1356653" y="675383"/>
                  </a:cubicBezTo>
                  <a:lnTo>
                    <a:pt x="29706" y="675383"/>
                  </a:lnTo>
                  <a:cubicBezTo>
                    <a:pt x="13300" y="675383"/>
                    <a:pt x="0" y="662084"/>
                    <a:pt x="0" y="645678"/>
                  </a:cubicBezTo>
                  <a:lnTo>
                    <a:pt x="0" y="29706"/>
                  </a:lnTo>
                  <a:cubicBezTo>
                    <a:pt x="0" y="13300"/>
                    <a:pt x="13300" y="0"/>
                    <a:pt x="29706"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08" name="Freeform 25">
            <a:extLst>
              <a:ext uri="{FF2B5EF4-FFF2-40B4-BE49-F238E27FC236}">
                <a16:creationId xmlns:a16="http://schemas.microsoft.com/office/drawing/2014/main" id="{2AD0E882-BD3A-3B84-7BAE-3D6F38F7E065}"/>
              </a:ext>
            </a:extLst>
          </p:cNvPr>
          <p:cNvSpPr/>
          <p:nvPr/>
        </p:nvSpPr>
        <p:spPr>
          <a:xfrm flipV="1">
            <a:off x="7487525" y="8092200"/>
            <a:ext cx="2278547" cy="473396"/>
          </a:xfrm>
          <a:custGeom>
            <a:avLst/>
            <a:gdLst/>
            <a:ahLst/>
            <a:cxnLst/>
            <a:rect l="l" t="t" r="r" b="b"/>
            <a:pathLst>
              <a:path w="2278547" h="473396">
                <a:moveTo>
                  <a:pt x="0" y="473396"/>
                </a:moveTo>
                <a:lnTo>
                  <a:pt x="2278548" y="473396"/>
                </a:lnTo>
                <a:lnTo>
                  <a:pt x="2278548" y="0"/>
                </a:lnTo>
                <a:lnTo>
                  <a:pt x="0" y="0"/>
                </a:lnTo>
                <a:lnTo>
                  <a:pt x="0" y="473396"/>
                </a:lnTo>
                <a:close/>
              </a:path>
            </a:pathLst>
          </a:custGeom>
          <a:blipFill>
            <a:blip r:embed="rId4">
              <a:extLst>
                <a:ext uri="{96DAC541-7B7A-43D3-8B79-37D633B846F1}">
                  <asvg:svgBlip xmlns:asvg="http://schemas.microsoft.com/office/drawing/2016/SVG/main" r:embed="rId5"/>
                </a:ext>
              </a:extLst>
            </a:blip>
            <a:stretch>
              <a:fillRect l="-152625"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09" name="Group 26">
            <a:extLst>
              <a:ext uri="{FF2B5EF4-FFF2-40B4-BE49-F238E27FC236}">
                <a16:creationId xmlns:a16="http://schemas.microsoft.com/office/drawing/2014/main" id="{BC9C7D18-EEB8-AAB8-979B-9BAB9AE03EE3}"/>
              </a:ext>
            </a:extLst>
          </p:cNvPr>
          <p:cNvGrpSpPr/>
          <p:nvPr/>
        </p:nvGrpSpPr>
        <p:grpSpPr>
          <a:xfrm>
            <a:off x="1095375" y="4559578"/>
            <a:ext cx="4553888" cy="2488922"/>
            <a:chOff x="0" y="0"/>
            <a:chExt cx="1575427" cy="785880"/>
          </a:xfrm>
        </p:grpSpPr>
        <p:sp>
          <p:nvSpPr>
            <p:cNvPr id="110" name="Freeform 27">
              <a:extLst>
                <a:ext uri="{FF2B5EF4-FFF2-40B4-BE49-F238E27FC236}">
                  <a16:creationId xmlns:a16="http://schemas.microsoft.com/office/drawing/2014/main" id="{931E8687-8106-20A9-031E-F0F1BB1714FB}"/>
                </a:ext>
              </a:extLst>
            </p:cNvPr>
            <p:cNvSpPr/>
            <p:nvPr/>
          </p:nvSpPr>
          <p:spPr>
            <a:xfrm>
              <a:off x="0" y="0"/>
              <a:ext cx="1575427" cy="785880"/>
            </a:xfrm>
            <a:custGeom>
              <a:avLst/>
              <a:gdLst/>
              <a:ahLst/>
              <a:cxnLst/>
              <a:rect l="l" t="t" r="r" b="b"/>
              <a:pathLst>
                <a:path w="1575427" h="785880">
                  <a:moveTo>
                    <a:pt x="86703" y="0"/>
                  </a:moveTo>
                  <a:lnTo>
                    <a:pt x="1488724" y="0"/>
                  </a:lnTo>
                  <a:cubicBezTo>
                    <a:pt x="1536609" y="0"/>
                    <a:pt x="1575427" y="38818"/>
                    <a:pt x="1575427" y="86703"/>
                  </a:cubicBezTo>
                  <a:lnTo>
                    <a:pt x="1575427" y="699177"/>
                  </a:lnTo>
                  <a:cubicBezTo>
                    <a:pt x="1575427" y="722172"/>
                    <a:pt x="1566292" y="744226"/>
                    <a:pt x="1550032" y="760486"/>
                  </a:cubicBezTo>
                  <a:cubicBezTo>
                    <a:pt x="1533772" y="776746"/>
                    <a:pt x="1511719" y="785880"/>
                    <a:pt x="1488724" y="785880"/>
                  </a:cubicBezTo>
                  <a:lnTo>
                    <a:pt x="86703" y="785880"/>
                  </a:lnTo>
                  <a:cubicBezTo>
                    <a:pt x="38818" y="785880"/>
                    <a:pt x="0" y="747062"/>
                    <a:pt x="0" y="699177"/>
                  </a:cubicBezTo>
                  <a:lnTo>
                    <a:pt x="0" y="86703"/>
                  </a:lnTo>
                  <a:cubicBezTo>
                    <a:pt x="0" y="38818"/>
                    <a:pt x="38818" y="0"/>
                    <a:pt x="86703"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11" name="TextBox 28">
              <a:extLst>
                <a:ext uri="{FF2B5EF4-FFF2-40B4-BE49-F238E27FC236}">
                  <a16:creationId xmlns:a16="http://schemas.microsoft.com/office/drawing/2014/main" id="{48229576-0B33-1989-7BBB-C4F84E730255}"/>
                </a:ext>
              </a:extLst>
            </p:cNvPr>
            <p:cNvSpPr txBox="1"/>
            <p:nvPr/>
          </p:nvSpPr>
          <p:spPr>
            <a:xfrm>
              <a:off x="0" y="-9525"/>
              <a:ext cx="1575427" cy="795405"/>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12" name="Group 29">
            <a:extLst>
              <a:ext uri="{FF2B5EF4-FFF2-40B4-BE49-F238E27FC236}">
                <a16:creationId xmlns:a16="http://schemas.microsoft.com/office/drawing/2014/main" id="{8E77F7E1-D03E-F23A-9B48-9CB17456113C}"/>
              </a:ext>
            </a:extLst>
          </p:cNvPr>
          <p:cNvGrpSpPr/>
          <p:nvPr/>
        </p:nvGrpSpPr>
        <p:grpSpPr>
          <a:xfrm>
            <a:off x="1220583" y="4762500"/>
            <a:ext cx="4285675" cy="1450286"/>
            <a:chOff x="0" y="0"/>
            <a:chExt cx="1076453" cy="364275"/>
          </a:xfrm>
        </p:grpSpPr>
        <p:sp>
          <p:nvSpPr>
            <p:cNvPr id="113" name="Freeform 30">
              <a:extLst>
                <a:ext uri="{FF2B5EF4-FFF2-40B4-BE49-F238E27FC236}">
                  <a16:creationId xmlns:a16="http://schemas.microsoft.com/office/drawing/2014/main" id="{68F4F932-83F5-AF59-2654-E8B5DF270973}"/>
                </a:ext>
              </a:extLst>
            </p:cNvPr>
            <p:cNvSpPr/>
            <p:nvPr/>
          </p:nvSpPr>
          <p:spPr>
            <a:xfrm>
              <a:off x="0" y="0"/>
              <a:ext cx="1076453" cy="364275"/>
            </a:xfrm>
            <a:custGeom>
              <a:avLst/>
              <a:gdLst/>
              <a:ahLst/>
              <a:cxnLst/>
              <a:rect l="l" t="t" r="r" b="b"/>
              <a:pathLst>
                <a:path w="1076453" h="364275">
                  <a:moveTo>
                    <a:pt x="41549" y="0"/>
                  </a:moveTo>
                  <a:lnTo>
                    <a:pt x="1034905" y="0"/>
                  </a:lnTo>
                  <a:cubicBezTo>
                    <a:pt x="1057851" y="0"/>
                    <a:pt x="1076453" y="18602"/>
                    <a:pt x="1076453" y="41549"/>
                  </a:cubicBezTo>
                  <a:lnTo>
                    <a:pt x="1076453" y="322726"/>
                  </a:lnTo>
                  <a:cubicBezTo>
                    <a:pt x="1076453" y="345673"/>
                    <a:pt x="1057851" y="364275"/>
                    <a:pt x="1034905" y="364275"/>
                  </a:cubicBezTo>
                  <a:lnTo>
                    <a:pt x="41549" y="364275"/>
                  </a:lnTo>
                  <a:cubicBezTo>
                    <a:pt x="18602" y="364275"/>
                    <a:pt x="0" y="345673"/>
                    <a:pt x="0" y="322726"/>
                  </a:cubicBezTo>
                  <a:lnTo>
                    <a:pt x="0" y="41549"/>
                  </a:lnTo>
                  <a:cubicBezTo>
                    <a:pt x="0" y="18602"/>
                    <a:pt x="18602" y="0"/>
                    <a:pt x="41549"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14" name="Freeform 31">
            <a:extLst>
              <a:ext uri="{FF2B5EF4-FFF2-40B4-BE49-F238E27FC236}">
                <a16:creationId xmlns:a16="http://schemas.microsoft.com/office/drawing/2014/main" id="{7BB27E59-A454-B0F2-DB6D-C92548C7DD88}"/>
              </a:ext>
            </a:extLst>
          </p:cNvPr>
          <p:cNvSpPr/>
          <p:nvPr/>
        </p:nvSpPr>
        <p:spPr>
          <a:xfrm flipV="1">
            <a:off x="1220583" y="5786831"/>
            <a:ext cx="2098076" cy="435901"/>
          </a:xfrm>
          <a:custGeom>
            <a:avLst/>
            <a:gdLst/>
            <a:ahLst/>
            <a:cxnLst/>
            <a:rect l="l" t="t" r="r" b="b"/>
            <a:pathLst>
              <a:path w="2098076" h="435901">
                <a:moveTo>
                  <a:pt x="0" y="435901"/>
                </a:moveTo>
                <a:lnTo>
                  <a:pt x="2098076" y="435901"/>
                </a:lnTo>
                <a:lnTo>
                  <a:pt x="2098076" y="0"/>
                </a:lnTo>
                <a:lnTo>
                  <a:pt x="0" y="0"/>
                </a:lnTo>
                <a:lnTo>
                  <a:pt x="0" y="435901"/>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grpSp>
        <p:nvGrpSpPr>
          <p:cNvPr id="115" name="Group 32">
            <a:extLst>
              <a:ext uri="{FF2B5EF4-FFF2-40B4-BE49-F238E27FC236}">
                <a16:creationId xmlns:a16="http://schemas.microsoft.com/office/drawing/2014/main" id="{7AE6C9DB-F49A-D773-D405-57C9EE84904A}"/>
              </a:ext>
            </a:extLst>
          </p:cNvPr>
          <p:cNvGrpSpPr/>
          <p:nvPr/>
        </p:nvGrpSpPr>
        <p:grpSpPr>
          <a:xfrm>
            <a:off x="6968335" y="766008"/>
            <a:ext cx="4988592" cy="4377492"/>
            <a:chOff x="0" y="0"/>
            <a:chExt cx="1575427" cy="1382438"/>
          </a:xfrm>
        </p:grpSpPr>
        <p:sp>
          <p:nvSpPr>
            <p:cNvPr id="116" name="Freeform 33">
              <a:extLst>
                <a:ext uri="{FF2B5EF4-FFF2-40B4-BE49-F238E27FC236}">
                  <a16:creationId xmlns:a16="http://schemas.microsoft.com/office/drawing/2014/main" id="{8137F5A2-8FC0-054F-4C78-0C30787B23C7}"/>
                </a:ext>
              </a:extLst>
            </p:cNvPr>
            <p:cNvSpPr/>
            <p:nvPr/>
          </p:nvSpPr>
          <p:spPr>
            <a:xfrm>
              <a:off x="0" y="0"/>
              <a:ext cx="1575427" cy="1382438"/>
            </a:xfrm>
            <a:custGeom>
              <a:avLst/>
              <a:gdLst/>
              <a:ahLst/>
              <a:cxnLst/>
              <a:rect l="l" t="t" r="r" b="b"/>
              <a:pathLst>
                <a:path w="1575427" h="1382438">
                  <a:moveTo>
                    <a:pt x="79148" y="0"/>
                  </a:moveTo>
                  <a:lnTo>
                    <a:pt x="1496279" y="0"/>
                  </a:lnTo>
                  <a:cubicBezTo>
                    <a:pt x="1539991" y="0"/>
                    <a:pt x="1575427" y="35436"/>
                    <a:pt x="1575427" y="79148"/>
                  </a:cubicBezTo>
                  <a:lnTo>
                    <a:pt x="1575427" y="1303290"/>
                  </a:lnTo>
                  <a:cubicBezTo>
                    <a:pt x="1575427" y="1347002"/>
                    <a:pt x="1539991" y="1382438"/>
                    <a:pt x="1496279" y="1382438"/>
                  </a:cubicBezTo>
                  <a:lnTo>
                    <a:pt x="79148" y="1382438"/>
                  </a:lnTo>
                  <a:cubicBezTo>
                    <a:pt x="58157" y="1382438"/>
                    <a:pt x="38025" y="1374099"/>
                    <a:pt x="23182" y="1359256"/>
                  </a:cubicBezTo>
                  <a:cubicBezTo>
                    <a:pt x="8339" y="1344413"/>
                    <a:pt x="0" y="1324282"/>
                    <a:pt x="0" y="1303290"/>
                  </a:cubicBezTo>
                  <a:lnTo>
                    <a:pt x="0" y="79148"/>
                  </a:lnTo>
                  <a:cubicBezTo>
                    <a:pt x="0" y="35436"/>
                    <a:pt x="35436" y="0"/>
                    <a:pt x="79148" y="0"/>
                  </a:cubicBezTo>
                  <a:close/>
                </a:path>
              </a:pathLst>
            </a:custGeom>
            <a:solidFill>
              <a:srgbClr val="FFFFFF"/>
            </a:solidFill>
          </p:spPr>
          <p:txBody>
            <a:bodyPr/>
            <a:lstStyle/>
            <a:p>
              <a:endParaRPr lang="en-GB">
                <a:latin typeface="Arial" panose="020B0604020202020204" pitchFamily="34" charset="0"/>
                <a:cs typeface="Arial" panose="020B0604020202020204" pitchFamily="34" charset="0"/>
              </a:endParaRPr>
            </a:p>
          </p:txBody>
        </p:sp>
        <p:sp>
          <p:nvSpPr>
            <p:cNvPr id="117" name="TextBox 34">
              <a:extLst>
                <a:ext uri="{FF2B5EF4-FFF2-40B4-BE49-F238E27FC236}">
                  <a16:creationId xmlns:a16="http://schemas.microsoft.com/office/drawing/2014/main" id="{CDBFB748-A57C-9FDF-A03D-3E3DD8351E2D}"/>
                </a:ext>
              </a:extLst>
            </p:cNvPr>
            <p:cNvSpPr txBox="1"/>
            <p:nvPr/>
          </p:nvSpPr>
          <p:spPr>
            <a:xfrm>
              <a:off x="0" y="-9525"/>
              <a:ext cx="1575427" cy="1391963"/>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118" name="Group 35">
            <a:extLst>
              <a:ext uri="{FF2B5EF4-FFF2-40B4-BE49-F238E27FC236}">
                <a16:creationId xmlns:a16="http://schemas.microsoft.com/office/drawing/2014/main" id="{60C95955-F528-0F93-3504-DDA5A7FB3C69}"/>
              </a:ext>
            </a:extLst>
          </p:cNvPr>
          <p:cNvGrpSpPr/>
          <p:nvPr/>
        </p:nvGrpSpPr>
        <p:grpSpPr>
          <a:xfrm>
            <a:off x="7105494" y="1011061"/>
            <a:ext cx="4694776" cy="3390280"/>
            <a:chOff x="0" y="0"/>
            <a:chExt cx="1076453" cy="777349"/>
          </a:xfrm>
        </p:grpSpPr>
        <p:sp>
          <p:nvSpPr>
            <p:cNvPr id="119" name="Freeform 36">
              <a:extLst>
                <a:ext uri="{FF2B5EF4-FFF2-40B4-BE49-F238E27FC236}">
                  <a16:creationId xmlns:a16="http://schemas.microsoft.com/office/drawing/2014/main" id="{41FF5B62-4E1F-E79E-C248-33125BCB024E}"/>
                </a:ext>
              </a:extLst>
            </p:cNvPr>
            <p:cNvSpPr/>
            <p:nvPr/>
          </p:nvSpPr>
          <p:spPr>
            <a:xfrm>
              <a:off x="0" y="0"/>
              <a:ext cx="1076453" cy="777349"/>
            </a:xfrm>
            <a:custGeom>
              <a:avLst/>
              <a:gdLst/>
              <a:ahLst/>
              <a:cxnLst/>
              <a:rect l="l" t="t" r="r" b="b"/>
              <a:pathLst>
                <a:path w="1076453" h="777349">
                  <a:moveTo>
                    <a:pt x="37928" y="0"/>
                  </a:moveTo>
                  <a:lnTo>
                    <a:pt x="1038525" y="0"/>
                  </a:lnTo>
                  <a:cubicBezTo>
                    <a:pt x="1048584" y="0"/>
                    <a:pt x="1058232" y="3996"/>
                    <a:pt x="1065344" y="11109"/>
                  </a:cubicBezTo>
                  <a:cubicBezTo>
                    <a:pt x="1072457" y="18222"/>
                    <a:pt x="1076453" y="27869"/>
                    <a:pt x="1076453" y="37928"/>
                  </a:cubicBezTo>
                  <a:lnTo>
                    <a:pt x="1076453" y="739421"/>
                  </a:lnTo>
                  <a:cubicBezTo>
                    <a:pt x="1076453" y="749480"/>
                    <a:pt x="1072457" y="759127"/>
                    <a:pt x="1065344" y="766240"/>
                  </a:cubicBezTo>
                  <a:cubicBezTo>
                    <a:pt x="1058232" y="773353"/>
                    <a:pt x="1048584" y="777349"/>
                    <a:pt x="1038525" y="777349"/>
                  </a:cubicBezTo>
                  <a:lnTo>
                    <a:pt x="37928" y="777349"/>
                  </a:lnTo>
                  <a:cubicBezTo>
                    <a:pt x="27869" y="777349"/>
                    <a:pt x="18222" y="773353"/>
                    <a:pt x="11109" y="766240"/>
                  </a:cubicBezTo>
                  <a:cubicBezTo>
                    <a:pt x="3996" y="759127"/>
                    <a:pt x="0" y="749480"/>
                    <a:pt x="0" y="739421"/>
                  </a:cubicBezTo>
                  <a:lnTo>
                    <a:pt x="0" y="37928"/>
                  </a:lnTo>
                  <a:cubicBezTo>
                    <a:pt x="0" y="27869"/>
                    <a:pt x="3996" y="18222"/>
                    <a:pt x="11109" y="11109"/>
                  </a:cubicBezTo>
                  <a:cubicBezTo>
                    <a:pt x="18222" y="3996"/>
                    <a:pt x="27869" y="0"/>
                    <a:pt x="37928"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grpSp>
      <p:sp>
        <p:nvSpPr>
          <p:cNvPr id="120" name="Freeform 37">
            <a:extLst>
              <a:ext uri="{FF2B5EF4-FFF2-40B4-BE49-F238E27FC236}">
                <a16:creationId xmlns:a16="http://schemas.microsoft.com/office/drawing/2014/main" id="{C65ADF6B-4A62-D9CB-6659-BDB118470B8C}"/>
              </a:ext>
            </a:extLst>
          </p:cNvPr>
          <p:cNvSpPr/>
          <p:nvPr/>
        </p:nvSpPr>
        <p:spPr>
          <a:xfrm flipV="1">
            <a:off x="7102761" y="3943030"/>
            <a:ext cx="2298353" cy="477511"/>
          </a:xfrm>
          <a:custGeom>
            <a:avLst/>
            <a:gdLst/>
            <a:ahLst/>
            <a:cxnLst/>
            <a:rect l="l" t="t" r="r" b="b"/>
            <a:pathLst>
              <a:path w="2298353" h="477511">
                <a:moveTo>
                  <a:pt x="0" y="477511"/>
                </a:moveTo>
                <a:lnTo>
                  <a:pt x="2298354" y="477511"/>
                </a:lnTo>
                <a:lnTo>
                  <a:pt x="2298354" y="0"/>
                </a:lnTo>
                <a:lnTo>
                  <a:pt x="0" y="0"/>
                </a:lnTo>
                <a:lnTo>
                  <a:pt x="0" y="477511"/>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latin typeface="Arial" panose="020B0604020202020204" pitchFamily="34" charset="0"/>
              <a:cs typeface="Arial" panose="020B0604020202020204" pitchFamily="34" charset="0"/>
            </a:endParaRPr>
          </a:p>
        </p:txBody>
      </p:sp>
      <p:sp>
        <p:nvSpPr>
          <p:cNvPr id="121" name="Freeform 38">
            <a:extLst>
              <a:ext uri="{FF2B5EF4-FFF2-40B4-BE49-F238E27FC236}">
                <a16:creationId xmlns:a16="http://schemas.microsoft.com/office/drawing/2014/main" id="{F7506D7E-DCAF-1E1C-11B2-68D72060A036}"/>
              </a:ext>
            </a:extLst>
          </p:cNvPr>
          <p:cNvSpPr/>
          <p:nvPr/>
        </p:nvSpPr>
        <p:spPr>
          <a:xfrm>
            <a:off x="13271571" y="5635380"/>
            <a:ext cx="2988173" cy="2988173"/>
          </a:xfrm>
          <a:custGeom>
            <a:avLst/>
            <a:gdLst/>
            <a:ahLst/>
            <a:cxnLst/>
            <a:rect l="l" t="t" r="r" b="b"/>
            <a:pathLst>
              <a:path w="2988173" h="2988173">
                <a:moveTo>
                  <a:pt x="0" y="0"/>
                </a:moveTo>
                <a:lnTo>
                  <a:pt x="2988173" y="0"/>
                </a:lnTo>
                <a:lnTo>
                  <a:pt x="2988173" y="2988172"/>
                </a:lnTo>
                <a:lnTo>
                  <a:pt x="0" y="2988172"/>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GB">
              <a:latin typeface="Arial" panose="020B0604020202020204" pitchFamily="34" charset="0"/>
              <a:cs typeface="Arial" panose="020B0604020202020204" pitchFamily="34" charset="0"/>
            </a:endParaRPr>
          </a:p>
        </p:txBody>
      </p:sp>
      <p:sp>
        <p:nvSpPr>
          <p:cNvPr id="122" name="Freeform 39">
            <a:extLst>
              <a:ext uri="{FF2B5EF4-FFF2-40B4-BE49-F238E27FC236}">
                <a16:creationId xmlns:a16="http://schemas.microsoft.com/office/drawing/2014/main" id="{968D79A3-563D-6E28-EB18-29CBAB319B64}"/>
              </a:ext>
            </a:extLst>
          </p:cNvPr>
          <p:cNvSpPr/>
          <p:nvPr/>
        </p:nvSpPr>
        <p:spPr>
          <a:xfrm flipV="1">
            <a:off x="6288153" y="8092200"/>
            <a:ext cx="2278547" cy="473396"/>
          </a:xfrm>
          <a:custGeom>
            <a:avLst/>
            <a:gdLst/>
            <a:ahLst/>
            <a:cxnLst/>
            <a:rect l="l" t="t" r="r" b="b"/>
            <a:pathLst>
              <a:path w="2278547" h="473396">
                <a:moveTo>
                  <a:pt x="0" y="473396"/>
                </a:moveTo>
                <a:lnTo>
                  <a:pt x="2278547" y="473396"/>
                </a:lnTo>
                <a:lnTo>
                  <a:pt x="2278547" y="0"/>
                </a:lnTo>
                <a:lnTo>
                  <a:pt x="0" y="0"/>
                </a:lnTo>
                <a:lnTo>
                  <a:pt x="0" y="473396"/>
                </a:lnTo>
                <a:close/>
              </a:path>
            </a:pathLst>
          </a:custGeom>
          <a:blipFill>
            <a:blip r:embed="rId4">
              <a:extLst>
                <a:ext uri="{96DAC541-7B7A-43D3-8B79-37D633B846F1}">
                  <asvg:svgBlip xmlns:asvg="http://schemas.microsoft.com/office/drawing/2016/SVG/main" r:embed="rId5"/>
                </a:ext>
              </a:extLst>
            </a:blip>
            <a:stretch>
              <a:fillRect l="-152625" r="-921" b="-6782"/>
            </a:stretch>
          </a:blipFill>
        </p:spPr>
        <p:txBody>
          <a:bodyPr/>
          <a:lstStyle/>
          <a:p>
            <a:endParaRPr lang="en-GB">
              <a:latin typeface="Arial" panose="020B0604020202020204" pitchFamily="34" charset="0"/>
              <a:cs typeface="Arial" panose="020B0604020202020204" pitchFamily="34" charset="0"/>
            </a:endParaRPr>
          </a:p>
        </p:txBody>
      </p:sp>
      <p:sp>
        <p:nvSpPr>
          <p:cNvPr id="123" name="TextBox 40">
            <a:extLst>
              <a:ext uri="{FF2B5EF4-FFF2-40B4-BE49-F238E27FC236}">
                <a16:creationId xmlns:a16="http://schemas.microsoft.com/office/drawing/2014/main" id="{9FD9973B-0C39-B968-5B42-6E82C48CBCFD}"/>
              </a:ext>
            </a:extLst>
          </p:cNvPr>
          <p:cNvSpPr txBox="1"/>
          <p:nvPr/>
        </p:nvSpPr>
        <p:spPr>
          <a:xfrm>
            <a:off x="952589" y="3474995"/>
            <a:ext cx="2095411" cy="270843"/>
          </a:xfrm>
          <a:prstGeom prst="rect">
            <a:avLst/>
          </a:prstGeom>
        </p:spPr>
        <p:txBody>
          <a:bodyPr wrap="square" lIns="0" tIns="0" rIns="0" bIns="0" rtlCol="0" anchor="t">
            <a:spAutoFit/>
          </a:bodyPr>
          <a:lstStyle/>
          <a:p>
            <a:pPr algn="ctr">
              <a:lnSpc>
                <a:spcPts val="2273"/>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getmyfirstjob.co.uk</a:t>
            </a:r>
          </a:p>
        </p:txBody>
      </p:sp>
      <p:sp>
        <p:nvSpPr>
          <p:cNvPr id="124" name="TextBox 41">
            <a:extLst>
              <a:ext uri="{FF2B5EF4-FFF2-40B4-BE49-F238E27FC236}">
                <a16:creationId xmlns:a16="http://schemas.microsoft.com/office/drawing/2014/main" id="{3342BA68-DD91-6E49-673E-94141A8D06B2}"/>
              </a:ext>
            </a:extLst>
          </p:cNvPr>
          <p:cNvSpPr txBox="1"/>
          <p:nvPr/>
        </p:nvSpPr>
        <p:spPr>
          <a:xfrm>
            <a:off x="995230" y="3895803"/>
            <a:ext cx="4988591" cy="264111"/>
          </a:xfrm>
          <a:prstGeom prst="rect">
            <a:avLst/>
          </a:prstGeom>
        </p:spPr>
        <p:txBody>
          <a:bodyPr wrap="square" lIns="0" tIns="0" rIns="0" bIns="0" rtlCol="0" anchor="t">
            <a:spAutoFit/>
          </a:bodyPr>
          <a:lstStyle/>
          <a:p>
            <a:pPr>
              <a:lnSpc>
                <a:spcPts val="2168"/>
              </a:lnSpc>
            </a:pPr>
            <a:r>
              <a:rPr lang="en-GB" sz="1600"/>
              <a:t>Helping young people find their first job or apprenticeship</a:t>
            </a:r>
            <a:endParaRPr lang="en-US" sz="1548">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5" name="TextBox 42">
            <a:extLst>
              <a:ext uri="{FF2B5EF4-FFF2-40B4-BE49-F238E27FC236}">
                <a16:creationId xmlns:a16="http://schemas.microsoft.com/office/drawing/2014/main" id="{2BD9228C-52C2-1D1D-C8D9-63137BD4497B}"/>
              </a:ext>
            </a:extLst>
          </p:cNvPr>
          <p:cNvSpPr txBox="1"/>
          <p:nvPr/>
        </p:nvSpPr>
        <p:spPr>
          <a:xfrm>
            <a:off x="1220583" y="8231535"/>
            <a:ext cx="1883719" cy="261225"/>
          </a:xfrm>
          <a:prstGeom prst="rect">
            <a:avLst/>
          </a:prstGeom>
        </p:spPr>
        <p:txBody>
          <a:bodyPr wrap="square" lIns="0" tIns="0" rIns="0" bIns="0" rtlCol="0" anchor="t">
            <a:spAutoFit/>
          </a:bodyPr>
          <a:lstStyle/>
          <a:p>
            <a:pPr algn="ctr">
              <a:lnSpc>
                <a:spcPts val="2228"/>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worldskillsuk.org</a:t>
            </a:r>
          </a:p>
        </p:txBody>
      </p:sp>
      <p:sp>
        <p:nvSpPr>
          <p:cNvPr id="126" name="TextBox 43">
            <a:extLst>
              <a:ext uri="{FF2B5EF4-FFF2-40B4-BE49-F238E27FC236}">
                <a16:creationId xmlns:a16="http://schemas.microsoft.com/office/drawing/2014/main" id="{9C7800E5-3707-5C21-E974-3D2D9B7E61B6}"/>
              </a:ext>
            </a:extLst>
          </p:cNvPr>
          <p:cNvSpPr txBox="1"/>
          <p:nvPr/>
        </p:nvSpPr>
        <p:spPr>
          <a:xfrm>
            <a:off x="1362687" y="8607671"/>
            <a:ext cx="3514113" cy="523798"/>
          </a:xfrm>
          <a:prstGeom prst="rect">
            <a:avLst/>
          </a:prstGeom>
        </p:spPr>
        <p:txBody>
          <a:bodyPr wrap="square" lIns="0" tIns="0" rIns="0" bIns="0" rtlCol="0" anchor="t">
            <a:spAutoFit/>
          </a:bodyPr>
          <a:lstStyle/>
          <a:p>
            <a:pPr>
              <a:lnSpc>
                <a:spcPts val="2125"/>
              </a:lnSpc>
            </a:pPr>
            <a:r>
              <a:rPr lang="en-GB" sz="1600"/>
              <a:t>Spotlights and boosts top talent through exciting skills competitions</a:t>
            </a:r>
            <a:endParaRPr lang="en-US" sz="1518">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7" name="TextBox 44">
            <a:extLst>
              <a:ext uri="{FF2B5EF4-FFF2-40B4-BE49-F238E27FC236}">
                <a16:creationId xmlns:a16="http://schemas.microsoft.com/office/drawing/2014/main" id="{E6EDC6E4-798E-6957-1886-0C6616561F52}"/>
              </a:ext>
            </a:extLst>
          </p:cNvPr>
          <p:cNvSpPr txBox="1"/>
          <p:nvPr/>
        </p:nvSpPr>
        <p:spPr>
          <a:xfrm>
            <a:off x="12814562" y="3527831"/>
            <a:ext cx="1579377" cy="261225"/>
          </a:xfrm>
          <a:prstGeom prst="rect">
            <a:avLst/>
          </a:prstGeom>
        </p:spPr>
        <p:txBody>
          <a:bodyPr wrap="square" lIns="0" tIns="0" rIns="0" bIns="0" rtlCol="0" anchor="t">
            <a:spAutoFit/>
          </a:bodyPr>
          <a:lstStyle/>
          <a:p>
            <a:pPr algn="ctr">
              <a:lnSpc>
                <a:spcPts val="2232"/>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prospects.ac.uk</a:t>
            </a:r>
          </a:p>
        </p:txBody>
      </p:sp>
      <p:sp>
        <p:nvSpPr>
          <p:cNvPr id="128" name="TextBox 45">
            <a:extLst>
              <a:ext uri="{FF2B5EF4-FFF2-40B4-BE49-F238E27FC236}">
                <a16:creationId xmlns:a16="http://schemas.microsoft.com/office/drawing/2014/main" id="{3D360956-7734-9EA5-CABC-C35CAF291D1A}"/>
              </a:ext>
            </a:extLst>
          </p:cNvPr>
          <p:cNvSpPr txBox="1"/>
          <p:nvPr/>
        </p:nvSpPr>
        <p:spPr>
          <a:xfrm>
            <a:off x="12814562" y="3952418"/>
            <a:ext cx="3825249" cy="532482"/>
          </a:xfrm>
          <a:prstGeom prst="rect">
            <a:avLst/>
          </a:prstGeom>
        </p:spPr>
        <p:txBody>
          <a:bodyPr wrap="square" lIns="0" tIns="0" rIns="0" bIns="0" rtlCol="0" anchor="t">
            <a:spAutoFit/>
          </a:bodyPr>
          <a:lstStyle/>
          <a:p>
            <a:pPr>
              <a:lnSpc>
                <a:spcPts val="2129"/>
              </a:lnSpc>
            </a:pPr>
            <a:r>
              <a:rPr lang="en-GB" sz="1600"/>
              <a:t>Providing career advice and job listings for professionals</a:t>
            </a:r>
            <a:endParaRPr lang="en-US" sz="16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29" name="TextBox 46">
            <a:extLst>
              <a:ext uri="{FF2B5EF4-FFF2-40B4-BE49-F238E27FC236}">
                <a16:creationId xmlns:a16="http://schemas.microsoft.com/office/drawing/2014/main" id="{0587A8E3-71B6-52CD-414C-4DD8E675925D}"/>
              </a:ext>
            </a:extLst>
          </p:cNvPr>
          <p:cNvSpPr txBox="1"/>
          <p:nvPr/>
        </p:nvSpPr>
        <p:spPr>
          <a:xfrm>
            <a:off x="6409014" y="8164704"/>
            <a:ext cx="3054759" cy="291747"/>
          </a:xfrm>
          <a:prstGeom prst="rect">
            <a:avLst/>
          </a:prstGeom>
        </p:spPr>
        <p:txBody>
          <a:bodyPr lIns="0" tIns="0" rIns="0" bIns="0" rtlCol="0" anchor="t">
            <a:spAutoFit/>
          </a:bodyPr>
          <a:lstStyle/>
          <a:p>
            <a:pPr algn="l">
              <a:lnSpc>
                <a:spcPts val="2459"/>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nationalcareers.service.gov.uk</a:t>
            </a:r>
          </a:p>
        </p:txBody>
      </p:sp>
      <p:sp>
        <p:nvSpPr>
          <p:cNvPr id="130" name="TextBox 47">
            <a:extLst>
              <a:ext uri="{FF2B5EF4-FFF2-40B4-BE49-F238E27FC236}">
                <a16:creationId xmlns:a16="http://schemas.microsoft.com/office/drawing/2014/main" id="{1F19E3CF-EFA8-0011-31D2-CE7CF6BAE09F}"/>
              </a:ext>
            </a:extLst>
          </p:cNvPr>
          <p:cNvSpPr txBox="1"/>
          <p:nvPr/>
        </p:nvSpPr>
        <p:spPr>
          <a:xfrm>
            <a:off x="6409015" y="8625963"/>
            <a:ext cx="5097186" cy="568682"/>
          </a:xfrm>
          <a:prstGeom prst="rect">
            <a:avLst/>
          </a:prstGeom>
        </p:spPr>
        <p:txBody>
          <a:bodyPr wrap="square" lIns="0" tIns="0" rIns="0" bIns="0" rtlCol="0" anchor="t">
            <a:spAutoFit/>
          </a:bodyPr>
          <a:lstStyle/>
          <a:p>
            <a:pPr algn="l">
              <a:lnSpc>
                <a:spcPts val="2345"/>
              </a:lnSpc>
            </a:pPr>
            <a:r>
              <a:rPr lang="en-GB" sz="1600"/>
              <a:t>Giving guidance and resources to help with career planning and job searches</a:t>
            </a:r>
            <a:endParaRPr lang="en-US" sz="1675">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1" name="TextBox 48">
            <a:extLst>
              <a:ext uri="{FF2B5EF4-FFF2-40B4-BE49-F238E27FC236}">
                <a16:creationId xmlns:a16="http://schemas.microsoft.com/office/drawing/2014/main" id="{7EE5F280-8BA4-BECF-5A65-FB118352ABAA}"/>
              </a:ext>
            </a:extLst>
          </p:cNvPr>
          <p:cNvSpPr txBox="1"/>
          <p:nvPr/>
        </p:nvSpPr>
        <p:spPr>
          <a:xfrm>
            <a:off x="1362687" y="5855796"/>
            <a:ext cx="829957" cy="270843"/>
          </a:xfrm>
          <a:prstGeom prst="rect">
            <a:avLst/>
          </a:prstGeom>
        </p:spPr>
        <p:txBody>
          <a:bodyPr wrap="square" lIns="0" tIns="0" rIns="0" bIns="0" rtlCol="0" anchor="t">
            <a:spAutoFit/>
          </a:bodyPr>
          <a:lstStyle/>
          <a:p>
            <a:pPr>
              <a:lnSpc>
                <a:spcPts val="2265"/>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gov.uk</a:t>
            </a:r>
          </a:p>
        </p:txBody>
      </p:sp>
      <p:sp>
        <p:nvSpPr>
          <p:cNvPr id="132" name="TextBox 49">
            <a:extLst>
              <a:ext uri="{FF2B5EF4-FFF2-40B4-BE49-F238E27FC236}">
                <a16:creationId xmlns:a16="http://schemas.microsoft.com/office/drawing/2014/main" id="{070F8929-68CB-CF6D-7D8D-D789E76708E2}"/>
              </a:ext>
            </a:extLst>
          </p:cNvPr>
          <p:cNvSpPr txBox="1"/>
          <p:nvPr/>
        </p:nvSpPr>
        <p:spPr>
          <a:xfrm>
            <a:off x="1325059" y="6272541"/>
            <a:ext cx="3780341" cy="546240"/>
          </a:xfrm>
          <a:prstGeom prst="rect">
            <a:avLst/>
          </a:prstGeom>
        </p:spPr>
        <p:txBody>
          <a:bodyPr wrap="square" lIns="0" tIns="0" rIns="0" bIns="0" rtlCol="0" anchor="t">
            <a:spAutoFit/>
          </a:bodyPr>
          <a:lstStyle/>
          <a:p>
            <a:pPr>
              <a:lnSpc>
                <a:spcPts val="2160"/>
              </a:lnSpc>
            </a:pPr>
            <a:r>
              <a:rPr lang="en-GB" sz="1600"/>
              <a:t>The UK government’s official website for public services</a:t>
            </a:r>
            <a:endParaRPr lang="en-US" sz="1542">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3" name="TextBox 50">
            <a:extLst>
              <a:ext uri="{FF2B5EF4-FFF2-40B4-BE49-F238E27FC236}">
                <a16:creationId xmlns:a16="http://schemas.microsoft.com/office/drawing/2014/main" id="{6BFF23B4-3CD8-1FF1-8B9C-B487510C2F46}"/>
              </a:ext>
            </a:extLst>
          </p:cNvPr>
          <p:cNvSpPr txBox="1"/>
          <p:nvPr/>
        </p:nvSpPr>
        <p:spPr>
          <a:xfrm>
            <a:off x="7303189" y="4030617"/>
            <a:ext cx="1477016" cy="292196"/>
          </a:xfrm>
          <a:prstGeom prst="rect">
            <a:avLst/>
          </a:prstGeom>
        </p:spPr>
        <p:txBody>
          <a:bodyPr lIns="0" tIns="0" rIns="0" bIns="0" rtlCol="0" anchor="t">
            <a:spAutoFit/>
          </a:bodyPr>
          <a:lstStyle/>
          <a:p>
            <a:pPr algn="ctr">
              <a:lnSpc>
                <a:spcPts val="2481"/>
              </a:lnSpc>
            </a:pPr>
            <a:r>
              <a:rPr lang="en-US" sz="1700">
                <a:solidFill>
                  <a:srgbClr val="030303"/>
                </a:solidFill>
                <a:latin typeface="Arial" panose="020B0604020202020204" pitchFamily="34" charset="0"/>
                <a:ea typeface="DIN Next LT Pro 1"/>
                <a:cs typeface="Arial" panose="020B0604020202020204" pitchFamily="34" charset="0"/>
                <a:sym typeface="DIN Next LT Pro 1"/>
              </a:rPr>
              <a:t>skillshare.com</a:t>
            </a:r>
          </a:p>
        </p:txBody>
      </p:sp>
      <p:sp>
        <p:nvSpPr>
          <p:cNvPr id="134" name="TextBox 51">
            <a:extLst>
              <a:ext uri="{FF2B5EF4-FFF2-40B4-BE49-F238E27FC236}">
                <a16:creationId xmlns:a16="http://schemas.microsoft.com/office/drawing/2014/main" id="{85807BA2-BBD1-EE1C-F13D-22CEF8118A64}"/>
              </a:ext>
            </a:extLst>
          </p:cNvPr>
          <p:cNvSpPr txBox="1"/>
          <p:nvPr/>
        </p:nvSpPr>
        <p:spPr>
          <a:xfrm>
            <a:off x="7240239" y="4552845"/>
            <a:ext cx="4410210" cy="283347"/>
          </a:xfrm>
          <a:prstGeom prst="rect">
            <a:avLst/>
          </a:prstGeom>
        </p:spPr>
        <p:txBody>
          <a:bodyPr wrap="square" lIns="0" tIns="0" rIns="0" bIns="0" rtlCol="0" anchor="t">
            <a:spAutoFit/>
          </a:bodyPr>
          <a:lstStyle/>
          <a:p>
            <a:pPr algn="ctr">
              <a:lnSpc>
                <a:spcPts val="2366"/>
              </a:lnSpc>
            </a:pPr>
            <a:r>
              <a:rPr lang="en-GB" sz="1600"/>
              <a:t>Offering online courses to learn new skills creatively</a:t>
            </a:r>
            <a:endParaRPr lang="en-US" sz="169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135" name="TextBox 52">
            <a:extLst>
              <a:ext uri="{FF2B5EF4-FFF2-40B4-BE49-F238E27FC236}">
                <a16:creationId xmlns:a16="http://schemas.microsoft.com/office/drawing/2014/main" id="{46B4278D-BC29-B05A-9816-73E9AAE70F2B}"/>
              </a:ext>
            </a:extLst>
          </p:cNvPr>
          <p:cNvSpPr txBox="1"/>
          <p:nvPr/>
        </p:nvSpPr>
        <p:spPr>
          <a:xfrm>
            <a:off x="13017794" y="8791840"/>
            <a:ext cx="3622017" cy="361959"/>
          </a:xfrm>
          <a:prstGeom prst="rect">
            <a:avLst/>
          </a:prstGeom>
        </p:spPr>
        <p:txBody>
          <a:bodyPr lIns="0" tIns="0" rIns="0" bIns="0" rtlCol="0" anchor="t">
            <a:spAutoFit/>
          </a:bodyPr>
          <a:lstStyle/>
          <a:p>
            <a:pPr algn="ctr">
              <a:lnSpc>
                <a:spcPts val="3057"/>
              </a:lnSpc>
            </a:pPr>
            <a:r>
              <a:rPr lang="en-US" sz="2183" u="sng">
                <a:solidFill>
                  <a:schemeClr val="bg1"/>
                </a:solidFill>
                <a:latin typeface="Arial" panose="020B0604020202020204" pitchFamily="34" charset="0"/>
                <a:ea typeface="DIN Next LT Pro 2"/>
                <a:cs typeface="Arial" panose="020B0604020202020204" pitchFamily="34" charset="0"/>
                <a:sym typeface="DIN Next LT Pro 2"/>
                <a:hlinkClick r:id="rId12"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7284617" y="4772827"/>
            <a:ext cx="3718765" cy="3718765"/>
          </a:xfrm>
          <a:custGeom>
            <a:avLst/>
            <a:gdLst/>
            <a:ahLst/>
            <a:cxnLst/>
            <a:rect l="l" t="t" r="r" b="b"/>
            <a:pathLst>
              <a:path w="3718765" h="3718765">
                <a:moveTo>
                  <a:pt x="0" y="0"/>
                </a:moveTo>
                <a:lnTo>
                  <a:pt x="3718766" y="0"/>
                </a:lnTo>
                <a:lnTo>
                  <a:pt x="3718766" y="3718766"/>
                </a:lnTo>
                <a:lnTo>
                  <a:pt x="0" y="371876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766130" y="7490409"/>
            <a:ext cx="1577865" cy="2002367"/>
          </a:xfrm>
          <a:custGeom>
            <a:avLst/>
            <a:gdLst/>
            <a:ahLst/>
            <a:cxnLst/>
            <a:rect l="l" t="t" r="r" b="b"/>
            <a:pathLst>
              <a:path w="1577865" h="2002367">
                <a:moveTo>
                  <a:pt x="0" y="0"/>
                </a:moveTo>
                <a:lnTo>
                  <a:pt x="1577866" y="0"/>
                </a:lnTo>
                <a:lnTo>
                  <a:pt x="1577866" y="2002367"/>
                </a:lnTo>
                <a:lnTo>
                  <a:pt x="0" y="20023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2290419" y="685800"/>
            <a:ext cx="13707162" cy="4519827"/>
          </a:xfrm>
          <a:prstGeom prst="rect">
            <a:avLst/>
          </a:prstGeom>
        </p:spPr>
        <p:txBody>
          <a:bodyPr lIns="0" tIns="0" rIns="0" bIns="0" rtlCol="0" anchor="t">
            <a:spAutoFit/>
          </a:bodyPr>
          <a:lstStyle/>
          <a:p>
            <a:pPr algn="ctr">
              <a:lnSpc>
                <a:spcPts val="12116"/>
              </a:lnSpc>
            </a:pPr>
            <a:r>
              <a:rPr lang="en-US" sz="8654">
                <a:solidFill>
                  <a:srgbClr val="FFFFFF"/>
                </a:solidFill>
                <a:latin typeface="Arial" panose="020B0604020202020204" pitchFamily="34" charset="0"/>
                <a:ea typeface="DIN Next LT Pro 1"/>
                <a:cs typeface="Arial" panose="020B0604020202020204" pitchFamily="34" charset="0"/>
                <a:sym typeface="DIN Next LT Pro 1"/>
              </a:rPr>
              <a:t>So, who’s thinking </a:t>
            </a:r>
          </a:p>
          <a:p>
            <a:pPr algn="ctr">
              <a:lnSpc>
                <a:spcPts val="12116"/>
              </a:lnSpc>
            </a:pPr>
            <a:r>
              <a:rPr lang="en-US" sz="8654">
                <a:solidFill>
                  <a:srgbClr val="FFFFFF"/>
                </a:solidFill>
                <a:latin typeface="Arial" panose="020B0604020202020204" pitchFamily="34" charset="0"/>
                <a:ea typeface="DIN Next LT Pro 1"/>
                <a:cs typeface="Arial" panose="020B0604020202020204" pitchFamily="34" charset="0"/>
                <a:sym typeface="DIN Next LT Pro 1"/>
              </a:rPr>
              <a:t>about a</a:t>
            </a:r>
            <a:r>
              <a:rPr lang="en-US" sz="8654">
                <a:solidFill>
                  <a:srgbClr val="BCCF00"/>
                </a:solidFill>
                <a:latin typeface="Arial" panose="020B0604020202020204" pitchFamily="34" charset="0"/>
                <a:ea typeface="DIN Next LT Pro 1"/>
                <a:cs typeface="Arial" panose="020B0604020202020204" pitchFamily="34" charset="0"/>
                <a:sym typeface="DIN Next LT Pro 1"/>
              </a:rPr>
              <a:t> digital career?</a:t>
            </a:r>
          </a:p>
          <a:p>
            <a:pPr algn="ctr">
              <a:lnSpc>
                <a:spcPts val="12116"/>
              </a:lnSpc>
            </a:pPr>
            <a:endParaRPr lang="en-US" sz="8654">
              <a:solidFill>
                <a:srgbClr val="BCCF00"/>
              </a:solidFill>
              <a:latin typeface="Arial" panose="020B0604020202020204" pitchFamily="34" charset="0"/>
              <a:ea typeface="DIN Next LT Pro 1"/>
              <a:cs typeface="Arial" panose="020B0604020202020204" pitchFamily="34" charset="0"/>
              <a:sym typeface="DIN Next LT Pro 1"/>
            </a:endParaRPr>
          </a:p>
        </p:txBody>
      </p:sp>
      <p:sp>
        <p:nvSpPr>
          <p:cNvPr id="5" name="TextBox 5"/>
          <p:cNvSpPr txBox="1"/>
          <p:nvPr/>
        </p:nvSpPr>
        <p:spPr>
          <a:xfrm>
            <a:off x="6731446" y="8715679"/>
            <a:ext cx="5003353" cy="479170"/>
          </a:xfrm>
          <a:prstGeom prst="rect">
            <a:avLst/>
          </a:prstGeom>
        </p:spPr>
        <p:txBody>
          <a:bodyPr wrap="square" lIns="0" tIns="0" rIns="0" bIns="0" rtlCol="0" anchor="t">
            <a:spAutoFit/>
          </a:bodyPr>
          <a:lstStyle/>
          <a:p>
            <a:pPr algn="ctr">
              <a:lnSpc>
                <a:spcPts val="4072"/>
              </a:lnSpc>
            </a:pPr>
            <a:r>
              <a:rPr lang="en-US" sz="2908" u="sng">
                <a:solidFill>
                  <a:schemeClr val="bg1"/>
                </a:solidFill>
                <a:latin typeface="Arial" panose="020B0604020202020204" pitchFamily="34" charset="0"/>
                <a:ea typeface="DIN Next LT Pro 2"/>
                <a:cs typeface="Arial" panose="020B0604020202020204" pitchFamily="34" charset="0"/>
                <a:sym typeface="DIN Next LT Pro 2"/>
                <a:hlinkClick r:id="rId5"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551026" y="2247901"/>
            <a:ext cx="7748478" cy="8039100"/>
          </a:xfrm>
          <a:custGeom>
            <a:avLst/>
            <a:gdLst/>
            <a:ahLst/>
            <a:cxnLst/>
            <a:rect l="l" t="t" r="r" b="b"/>
            <a:pathLst>
              <a:path w="7748478" h="10358959">
                <a:moveTo>
                  <a:pt x="0" y="0"/>
                </a:moveTo>
                <a:lnTo>
                  <a:pt x="7748478" y="0"/>
                </a:lnTo>
                <a:lnTo>
                  <a:pt x="7748478" y="10358959"/>
                </a:lnTo>
                <a:lnTo>
                  <a:pt x="0" y="10358959"/>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7" name="Oval 6">
            <a:extLst>
              <a:ext uri="{FF2B5EF4-FFF2-40B4-BE49-F238E27FC236}">
                <a16:creationId xmlns:a16="http://schemas.microsoft.com/office/drawing/2014/main" id="{015DA802-5676-8E32-E0B6-6EC988FC772E}"/>
              </a:ext>
            </a:extLst>
          </p:cNvPr>
          <p:cNvSpPr/>
          <p:nvPr/>
        </p:nvSpPr>
        <p:spPr>
          <a:xfrm>
            <a:off x="6928007" y="583734"/>
            <a:ext cx="4712166" cy="47121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7264704" y="1714500"/>
            <a:ext cx="4012896" cy="2576346"/>
          </a:xfrm>
          <a:prstGeom prst="rect">
            <a:avLst/>
          </a:prstGeom>
        </p:spPr>
        <p:txBody>
          <a:bodyPr wrap="square" lIns="0" tIns="0" rIns="0" bIns="0" rtlCol="0" anchor="t">
            <a:spAutoFit/>
          </a:bodyPr>
          <a:lstStyle/>
          <a:p>
            <a:pPr algn="ctr">
              <a:lnSpc>
                <a:spcPts val="6859"/>
              </a:lnSpc>
            </a:pPr>
            <a:r>
              <a:rPr lang="en-US" sz="4899">
                <a:solidFill>
                  <a:srgbClr val="000000"/>
                </a:solidFill>
                <a:latin typeface="Arial" panose="020B0604020202020204" pitchFamily="34" charset="0"/>
                <a:ea typeface="DIN Next LT Pro 1"/>
                <a:cs typeface="Arial" panose="020B0604020202020204" pitchFamily="34" charset="0"/>
                <a:sym typeface="DIN Next LT Pro 1"/>
              </a:rPr>
              <a:t>How do I get into a digital career?</a:t>
            </a:r>
          </a:p>
        </p:txBody>
      </p:sp>
      <p:sp>
        <p:nvSpPr>
          <p:cNvPr id="9" name="Oval 8">
            <a:extLst>
              <a:ext uri="{FF2B5EF4-FFF2-40B4-BE49-F238E27FC236}">
                <a16:creationId xmlns:a16="http://schemas.microsoft.com/office/drawing/2014/main" id="{472F963E-BAC2-D094-6F03-2DE4DE1FE4B3}"/>
              </a:ext>
            </a:extLst>
          </p:cNvPr>
          <p:cNvSpPr/>
          <p:nvPr/>
        </p:nvSpPr>
        <p:spPr>
          <a:xfrm>
            <a:off x="11660955" y="3825621"/>
            <a:ext cx="739521" cy="73952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F85F3-9E5E-6AD1-F41E-46BE53EFB45C}"/>
              </a:ext>
            </a:extLst>
          </p:cNvPr>
          <p:cNvSpPr/>
          <p:nvPr/>
        </p:nvSpPr>
        <p:spPr>
          <a:xfrm>
            <a:off x="12592912" y="4478331"/>
            <a:ext cx="398828" cy="3988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 name="TextBox 6"/>
          <p:cNvSpPr txBox="1"/>
          <p:nvPr/>
        </p:nvSpPr>
        <p:spPr>
          <a:xfrm>
            <a:off x="1028700" y="605785"/>
            <a:ext cx="15264622" cy="1340110"/>
          </a:xfrm>
          <a:prstGeom prst="rect">
            <a:avLst/>
          </a:prstGeom>
        </p:spPr>
        <p:txBody>
          <a:bodyPr lIns="0" tIns="0" rIns="0" bIns="0" rtlCol="0" anchor="t">
            <a:spAutoFit/>
          </a:bodyPr>
          <a:lstStyle/>
          <a:p>
            <a:pPr algn="l">
              <a:lnSpc>
                <a:spcPts val="11200"/>
              </a:lnSpc>
            </a:pPr>
            <a:r>
              <a:rPr lang="en-US" sz="8000">
                <a:solidFill>
                  <a:srgbClr val="FFFFFF"/>
                </a:solidFill>
                <a:latin typeface="Arial" panose="020B0604020202020204" pitchFamily="34" charset="0"/>
                <a:ea typeface="DIN Next LT Pro 1"/>
                <a:cs typeface="Arial" panose="020B0604020202020204" pitchFamily="34" charset="0"/>
                <a:sym typeface="DIN Next LT Pro 1"/>
              </a:rPr>
              <a:t>What is </a:t>
            </a:r>
            <a:r>
              <a:rPr lang="en-US" sz="8000">
                <a:solidFill>
                  <a:srgbClr val="BCCF00"/>
                </a:solidFill>
                <a:latin typeface="Arial" panose="020B0604020202020204" pitchFamily="34" charset="0"/>
                <a:ea typeface="DIN Next LT Pro 1"/>
                <a:cs typeface="Arial" panose="020B0604020202020204" pitchFamily="34" charset="0"/>
                <a:sym typeface="DIN Next LT Pro 1"/>
              </a:rPr>
              <a:t>computing anyway?</a:t>
            </a:r>
          </a:p>
        </p:txBody>
      </p:sp>
      <p:grpSp>
        <p:nvGrpSpPr>
          <p:cNvPr id="7" name="Group 7"/>
          <p:cNvGrpSpPr/>
          <p:nvPr/>
        </p:nvGrpSpPr>
        <p:grpSpPr>
          <a:xfrm>
            <a:off x="1370187" y="4872507"/>
            <a:ext cx="3817292" cy="1285116"/>
            <a:chOff x="0" y="0"/>
            <a:chExt cx="1335548" cy="449621"/>
          </a:xfrm>
        </p:grpSpPr>
        <p:sp>
          <p:nvSpPr>
            <p:cNvPr id="8" name="Freeform 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9" name="TextBox 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295400" y="5206454"/>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Programming</a:t>
            </a:r>
          </a:p>
        </p:txBody>
      </p:sp>
      <p:grpSp>
        <p:nvGrpSpPr>
          <p:cNvPr id="11" name="Group 11"/>
          <p:cNvGrpSpPr/>
          <p:nvPr/>
        </p:nvGrpSpPr>
        <p:grpSpPr>
          <a:xfrm>
            <a:off x="1397010" y="6587416"/>
            <a:ext cx="3817292" cy="1285116"/>
            <a:chOff x="0" y="0"/>
            <a:chExt cx="1335548" cy="449621"/>
          </a:xfrm>
        </p:grpSpPr>
        <p:sp>
          <p:nvSpPr>
            <p:cNvPr id="12" name="Freeform 1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3" name="TextBox 1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4" name="TextBox 14"/>
          <p:cNvSpPr txBox="1"/>
          <p:nvPr/>
        </p:nvSpPr>
        <p:spPr>
          <a:xfrm>
            <a:off x="1358910" y="6896100"/>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Software</a:t>
            </a:r>
          </a:p>
        </p:txBody>
      </p:sp>
      <p:grpSp>
        <p:nvGrpSpPr>
          <p:cNvPr id="15" name="Group 15"/>
          <p:cNvGrpSpPr/>
          <p:nvPr/>
        </p:nvGrpSpPr>
        <p:grpSpPr>
          <a:xfrm>
            <a:off x="1397010" y="8301157"/>
            <a:ext cx="3817292" cy="1285116"/>
            <a:chOff x="0" y="0"/>
            <a:chExt cx="1335548" cy="449621"/>
          </a:xfrm>
        </p:grpSpPr>
        <p:sp>
          <p:nvSpPr>
            <p:cNvPr id="16" name="Freeform 1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7" name="TextBox 1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8" name="TextBox 18"/>
          <p:cNvSpPr txBox="1"/>
          <p:nvPr/>
        </p:nvSpPr>
        <p:spPr>
          <a:xfrm>
            <a:off x="1397010" y="8645839"/>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Cyber security</a:t>
            </a:r>
          </a:p>
        </p:txBody>
      </p:sp>
      <p:grpSp>
        <p:nvGrpSpPr>
          <p:cNvPr id="19" name="Group 19"/>
          <p:cNvGrpSpPr/>
          <p:nvPr/>
        </p:nvGrpSpPr>
        <p:grpSpPr>
          <a:xfrm>
            <a:off x="7221943" y="4873091"/>
            <a:ext cx="3817292" cy="1285116"/>
            <a:chOff x="0" y="0"/>
            <a:chExt cx="1335548" cy="449621"/>
          </a:xfrm>
        </p:grpSpPr>
        <p:sp>
          <p:nvSpPr>
            <p:cNvPr id="20" name="Freeform 2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1" name="TextBox 2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2" name="TextBox 22"/>
          <p:cNvSpPr txBox="1"/>
          <p:nvPr/>
        </p:nvSpPr>
        <p:spPr>
          <a:xfrm>
            <a:off x="7147156" y="5207039"/>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Coding</a:t>
            </a:r>
          </a:p>
        </p:txBody>
      </p:sp>
      <p:grpSp>
        <p:nvGrpSpPr>
          <p:cNvPr id="23" name="Group 23"/>
          <p:cNvGrpSpPr/>
          <p:nvPr/>
        </p:nvGrpSpPr>
        <p:grpSpPr>
          <a:xfrm>
            <a:off x="7248765" y="6588000"/>
            <a:ext cx="3817292" cy="1285116"/>
            <a:chOff x="0" y="0"/>
            <a:chExt cx="1335548" cy="449621"/>
          </a:xfrm>
        </p:grpSpPr>
        <p:sp>
          <p:nvSpPr>
            <p:cNvPr id="24" name="Freeform 24"/>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5" name="TextBox 25"/>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6" name="TextBox 26"/>
          <p:cNvSpPr txBox="1"/>
          <p:nvPr/>
        </p:nvSpPr>
        <p:spPr>
          <a:xfrm>
            <a:off x="7256632" y="6881035"/>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Hardware</a:t>
            </a:r>
          </a:p>
        </p:txBody>
      </p:sp>
      <p:grpSp>
        <p:nvGrpSpPr>
          <p:cNvPr id="27" name="Group 27"/>
          <p:cNvGrpSpPr/>
          <p:nvPr/>
        </p:nvGrpSpPr>
        <p:grpSpPr>
          <a:xfrm>
            <a:off x="7248765" y="8301741"/>
            <a:ext cx="3817292" cy="1285116"/>
            <a:chOff x="0" y="0"/>
            <a:chExt cx="1335548" cy="449621"/>
          </a:xfrm>
        </p:grpSpPr>
        <p:sp>
          <p:nvSpPr>
            <p:cNvPr id="28" name="Freeform 2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9" name="TextBox 2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0" name="TextBox 30"/>
          <p:cNvSpPr txBox="1"/>
          <p:nvPr/>
        </p:nvSpPr>
        <p:spPr>
          <a:xfrm>
            <a:off x="7248765" y="8646424"/>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Data</a:t>
            </a:r>
          </a:p>
        </p:txBody>
      </p:sp>
      <p:grpSp>
        <p:nvGrpSpPr>
          <p:cNvPr id="31" name="Group 31"/>
          <p:cNvGrpSpPr/>
          <p:nvPr/>
        </p:nvGrpSpPr>
        <p:grpSpPr>
          <a:xfrm>
            <a:off x="13415185" y="4873675"/>
            <a:ext cx="3817292" cy="1285116"/>
            <a:chOff x="0" y="0"/>
            <a:chExt cx="1335548" cy="449621"/>
          </a:xfrm>
        </p:grpSpPr>
        <p:sp>
          <p:nvSpPr>
            <p:cNvPr id="32" name="Freeform 3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3" name="TextBox 3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4" name="TextBox 34"/>
          <p:cNvSpPr txBox="1"/>
          <p:nvPr/>
        </p:nvSpPr>
        <p:spPr>
          <a:xfrm>
            <a:off x="13340398" y="5207623"/>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AI</a:t>
            </a:r>
          </a:p>
        </p:txBody>
      </p:sp>
      <p:grpSp>
        <p:nvGrpSpPr>
          <p:cNvPr id="35" name="Group 35"/>
          <p:cNvGrpSpPr/>
          <p:nvPr/>
        </p:nvGrpSpPr>
        <p:grpSpPr>
          <a:xfrm>
            <a:off x="13442008" y="6588585"/>
            <a:ext cx="3817292" cy="1285116"/>
            <a:chOff x="0" y="0"/>
            <a:chExt cx="1335548" cy="449621"/>
          </a:xfrm>
        </p:grpSpPr>
        <p:sp>
          <p:nvSpPr>
            <p:cNvPr id="36" name="Freeform 3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7" name="TextBox 3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8" name="TextBox 38"/>
          <p:cNvSpPr txBox="1"/>
          <p:nvPr/>
        </p:nvSpPr>
        <p:spPr>
          <a:xfrm>
            <a:off x="13403908" y="6917207"/>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Networks</a:t>
            </a:r>
          </a:p>
        </p:txBody>
      </p:sp>
      <p:grpSp>
        <p:nvGrpSpPr>
          <p:cNvPr id="39" name="Group 39"/>
          <p:cNvGrpSpPr/>
          <p:nvPr/>
        </p:nvGrpSpPr>
        <p:grpSpPr>
          <a:xfrm>
            <a:off x="13442008" y="8302326"/>
            <a:ext cx="3817292" cy="1285116"/>
            <a:chOff x="0" y="0"/>
            <a:chExt cx="1335548" cy="449621"/>
          </a:xfrm>
        </p:grpSpPr>
        <p:sp>
          <p:nvSpPr>
            <p:cNvPr id="40" name="Freeform 4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41" name="TextBox 4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42" name="TextBox 42"/>
          <p:cNvSpPr txBox="1"/>
          <p:nvPr/>
        </p:nvSpPr>
        <p:spPr>
          <a:xfrm>
            <a:off x="13411200" y="8636623"/>
            <a:ext cx="3817292" cy="597087"/>
          </a:xfrm>
          <a:prstGeom prst="rect">
            <a:avLst/>
          </a:prstGeom>
        </p:spPr>
        <p:txBody>
          <a:bodyPr lIns="0" tIns="0" rIns="0" bIns="0" rtlCol="0" anchor="t">
            <a:spAutoFit/>
          </a:bodyPr>
          <a:lstStyle/>
          <a:p>
            <a:pPr algn="ctr">
              <a:lnSpc>
                <a:spcPts val="5109"/>
              </a:lnSpc>
            </a:pPr>
            <a:r>
              <a:rPr lang="en-US" sz="3649">
                <a:solidFill>
                  <a:srgbClr val="030303"/>
                </a:solidFill>
                <a:latin typeface="Arial" panose="020B0604020202020204" pitchFamily="34" charset="0"/>
                <a:ea typeface="DIN Next LT Pro 2"/>
                <a:cs typeface="Arial" panose="020B0604020202020204" pitchFamily="34" charset="0"/>
                <a:sym typeface="DIN Next LT Pro 2"/>
              </a:rPr>
              <a:t>Algorithms</a:t>
            </a:r>
          </a:p>
        </p:txBody>
      </p:sp>
      <p:pic>
        <p:nvPicPr>
          <p:cNvPr id="46" name="Picture 45" descr="A white line with green dots around a person's head&#10;&#10;Description automatically generated">
            <a:extLst>
              <a:ext uri="{FF2B5EF4-FFF2-40B4-BE49-F238E27FC236}">
                <a16:creationId xmlns:a16="http://schemas.microsoft.com/office/drawing/2014/main" id="{36782585-D57E-7D91-3D16-56AB18718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5363" y="2386074"/>
            <a:ext cx="2030582" cy="2030582"/>
          </a:xfrm>
          <a:prstGeom prst="rect">
            <a:avLst/>
          </a:prstGeom>
        </p:spPr>
      </p:pic>
      <p:pic>
        <p:nvPicPr>
          <p:cNvPr id="48" name="Picture 47" descr="A white line with green dots and a graph&#10;&#10;Description automatically generated">
            <a:extLst>
              <a:ext uri="{FF2B5EF4-FFF2-40B4-BE49-F238E27FC236}">
                <a16:creationId xmlns:a16="http://schemas.microsoft.com/office/drawing/2014/main" id="{C29AA1EB-FAEB-091B-0D31-8153F1E33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5591" y="2302449"/>
            <a:ext cx="1994678" cy="1994678"/>
          </a:xfrm>
          <a:prstGeom prst="rect">
            <a:avLst/>
          </a:prstGeom>
        </p:spPr>
      </p:pic>
      <p:pic>
        <p:nvPicPr>
          <p:cNvPr id="50" name="Picture 49" descr="A white line drawing of a computer with a magnifying glass&#10;&#10;Description automatically generated">
            <a:extLst>
              <a:ext uri="{FF2B5EF4-FFF2-40B4-BE49-F238E27FC236}">
                <a16:creationId xmlns:a16="http://schemas.microsoft.com/office/drawing/2014/main" id="{C5BA06F3-3A5E-99DB-3EE7-D3C3122397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5628" y="2303355"/>
            <a:ext cx="2384225" cy="2384225"/>
          </a:xfrm>
          <a:prstGeom prst="rect">
            <a:avLst/>
          </a:prstGeom>
        </p:spPr>
      </p:pic>
      <p:pic>
        <p:nvPicPr>
          <p:cNvPr id="52" name="Picture 51" descr="A black and white lock with a green keyhole&#10;&#10;Description automatically generated">
            <a:extLst>
              <a:ext uri="{FF2B5EF4-FFF2-40B4-BE49-F238E27FC236}">
                <a16:creationId xmlns:a16="http://schemas.microsoft.com/office/drawing/2014/main" id="{70293DFC-8660-31E8-BAC0-7002B59A4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15600" y="2266545"/>
            <a:ext cx="2030582" cy="2030582"/>
          </a:xfrm>
          <a:prstGeom prst="rect">
            <a:avLst/>
          </a:prstGeom>
        </p:spPr>
      </p:pic>
    </p:spTree>
    <p:extLst>
      <p:ext uri="{BB962C8B-B14F-4D97-AF65-F5344CB8AC3E}">
        <p14:creationId xmlns:p14="http://schemas.microsoft.com/office/powerpoint/2010/main" val="180352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p:cTn id="55"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80149"/>
            <a:ext cx="2623185" cy="262318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3115968" y="5765496"/>
            <a:ext cx="3948886" cy="39488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endParaRPr lang="en-GB"/>
            </a:p>
          </p:txBody>
        </p:sp>
      </p:grpSp>
      <p:grpSp>
        <p:nvGrpSpPr>
          <p:cNvPr id="6" name="Group 6"/>
          <p:cNvGrpSpPr/>
          <p:nvPr/>
        </p:nvGrpSpPr>
        <p:grpSpPr>
          <a:xfrm>
            <a:off x="9519718" y="5568504"/>
            <a:ext cx="4145879" cy="41458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8" name="Group 8"/>
          <p:cNvGrpSpPr/>
          <p:nvPr/>
        </p:nvGrpSpPr>
        <p:grpSpPr>
          <a:xfrm>
            <a:off x="9144000" y="328473"/>
            <a:ext cx="3773452" cy="377345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0" name="Group 10"/>
          <p:cNvGrpSpPr/>
          <p:nvPr/>
        </p:nvGrpSpPr>
        <p:grpSpPr>
          <a:xfrm>
            <a:off x="7064855" y="3642672"/>
            <a:ext cx="2454863" cy="24548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2" name="Group 12"/>
          <p:cNvGrpSpPr/>
          <p:nvPr/>
        </p:nvGrpSpPr>
        <p:grpSpPr>
          <a:xfrm>
            <a:off x="738663" y="4369725"/>
            <a:ext cx="2377305" cy="23773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4" name="Group 14"/>
          <p:cNvGrpSpPr/>
          <p:nvPr/>
        </p:nvGrpSpPr>
        <p:grpSpPr>
          <a:xfrm>
            <a:off x="14470675" y="4870103"/>
            <a:ext cx="3249245" cy="324924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email">
                <a:extLst>
                  <a:ext uri="{28A0092B-C50C-407E-A947-70E740481C1C}">
                    <a14:useLocalDpi xmlns:a14="http://schemas.microsoft.com/office/drawing/2010/main"/>
                  </a:ext>
                </a:extLst>
              </a:blip>
              <a:stretch>
                <a:fillRect/>
              </a:stretch>
            </a:blipFill>
            <a:ln w="9525" cap="sq">
              <a:solidFill>
                <a:srgbClr val="575757"/>
              </a:solidFill>
              <a:prstDash val="solid"/>
              <a:miter/>
            </a:ln>
          </p:spPr>
          <p:txBody>
            <a:bodyPr/>
            <a:lstStyle/>
            <a:p>
              <a:endParaRPr lang="en-GB"/>
            </a:p>
          </p:txBody>
        </p:sp>
      </p:grpSp>
      <p:grpSp>
        <p:nvGrpSpPr>
          <p:cNvPr id="16" name="Group 16"/>
          <p:cNvGrpSpPr/>
          <p:nvPr/>
        </p:nvGrpSpPr>
        <p:grpSpPr>
          <a:xfrm>
            <a:off x="14258226" y="997494"/>
            <a:ext cx="2305840" cy="230584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8" name="Group 18"/>
          <p:cNvGrpSpPr/>
          <p:nvPr/>
        </p:nvGrpSpPr>
        <p:grpSpPr>
          <a:xfrm>
            <a:off x="4343250" y="766841"/>
            <a:ext cx="3104431" cy="31044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email">
                <a:extLst>
                  <a:ext uri="{28A0092B-C50C-407E-A947-70E740481C1C}">
                    <a14:useLocalDpi xmlns:a14="http://schemas.microsoft.com/office/drawing/2010/main"/>
                  </a:ext>
                </a:extLst>
              </a:blip>
              <a:stretch>
                <a:fillRect/>
              </a:stretch>
            </a:blipFill>
            <a:ln w="9525" cap="sq">
              <a:solidFill>
                <a:srgbClr val="706F6F"/>
              </a:solidFill>
              <a:prstDash val="solid"/>
              <a:miter/>
            </a:ln>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2382152" y="0"/>
            <a:ext cx="5925851"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V="1">
            <a:off x="0" y="11379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4">
              <a:extLst>
                <a:ext uri="{96DAC541-7B7A-43D3-8B79-37D633B846F1}">
                  <asvg:svgBlip xmlns:asvg="http://schemas.microsoft.com/office/drawing/2016/SVG/main" r:embed="rId5"/>
                </a:ext>
              </a:extLst>
            </a:blip>
            <a:stretch>
              <a:fillRect l="-8162"/>
            </a:stretch>
          </a:blipFill>
        </p:spPr>
        <p:txBody>
          <a:bodyPr/>
          <a:lstStyle/>
          <a:p>
            <a:endParaRPr lang="en-GB"/>
          </a:p>
        </p:txBody>
      </p:sp>
      <p:sp>
        <p:nvSpPr>
          <p:cNvPr id="4" name="Freeform 4"/>
          <p:cNvSpPr/>
          <p:nvPr/>
        </p:nvSpPr>
        <p:spPr>
          <a:xfrm flipV="1">
            <a:off x="0" y="7905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1194"/>
            </a:stretch>
          </a:blipFill>
        </p:spPr>
        <p:txBody>
          <a:bodyPr/>
          <a:lstStyle/>
          <a:p>
            <a:endParaRPr lang="en-GB"/>
          </a:p>
        </p:txBody>
      </p:sp>
      <p:grpSp>
        <p:nvGrpSpPr>
          <p:cNvPr id="5" name="Group 5"/>
          <p:cNvGrpSpPr/>
          <p:nvPr/>
        </p:nvGrpSpPr>
        <p:grpSpPr>
          <a:xfrm>
            <a:off x="539948" y="3718669"/>
            <a:ext cx="4506721" cy="3359123"/>
            <a:chOff x="0" y="0"/>
            <a:chExt cx="1090482" cy="812800"/>
          </a:xfrm>
        </p:grpSpPr>
        <p:sp>
          <p:nvSpPr>
            <p:cNvPr id="6" name="Freeform 6"/>
            <p:cNvSpPr/>
            <p:nvPr/>
          </p:nvSpPr>
          <p:spPr>
            <a:xfrm>
              <a:off x="0" y="0"/>
              <a:ext cx="1090482" cy="812800"/>
            </a:xfrm>
            <a:custGeom>
              <a:avLst/>
              <a:gdLst/>
              <a:ahLst/>
              <a:cxnLst/>
              <a:rect l="l" t="t" r="r" b="b"/>
              <a:pathLst>
                <a:path w="1090482" h="812800">
                  <a:moveTo>
                    <a:pt x="34650" y="0"/>
                  </a:moveTo>
                  <a:lnTo>
                    <a:pt x="1055831" y="0"/>
                  </a:lnTo>
                  <a:cubicBezTo>
                    <a:pt x="1065021" y="0"/>
                    <a:pt x="1073835" y="3651"/>
                    <a:pt x="1080333" y="10149"/>
                  </a:cubicBezTo>
                  <a:cubicBezTo>
                    <a:pt x="1086831" y="16647"/>
                    <a:pt x="1090482" y="25461"/>
                    <a:pt x="1090482" y="34650"/>
                  </a:cubicBezTo>
                  <a:lnTo>
                    <a:pt x="1090482" y="778150"/>
                  </a:lnTo>
                  <a:cubicBezTo>
                    <a:pt x="1090482" y="787339"/>
                    <a:pt x="1086831" y="796153"/>
                    <a:pt x="1080333" y="802651"/>
                  </a:cubicBezTo>
                  <a:cubicBezTo>
                    <a:pt x="1073835" y="809149"/>
                    <a:pt x="1065021" y="812800"/>
                    <a:pt x="1055831" y="812800"/>
                  </a:cubicBezTo>
                  <a:lnTo>
                    <a:pt x="34650" y="812800"/>
                  </a:lnTo>
                  <a:cubicBezTo>
                    <a:pt x="25461" y="812800"/>
                    <a:pt x="16647" y="809149"/>
                    <a:pt x="10149" y="802651"/>
                  </a:cubicBezTo>
                  <a:cubicBezTo>
                    <a:pt x="3651" y="796153"/>
                    <a:pt x="0" y="787339"/>
                    <a:pt x="0" y="778150"/>
                  </a:cubicBezTo>
                  <a:lnTo>
                    <a:pt x="0" y="34650"/>
                  </a:lnTo>
                  <a:cubicBezTo>
                    <a:pt x="0" y="25461"/>
                    <a:pt x="3651" y="16647"/>
                    <a:pt x="10149" y="10149"/>
                  </a:cubicBezTo>
                  <a:cubicBezTo>
                    <a:pt x="16647" y="3651"/>
                    <a:pt x="25461" y="0"/>
                    <a:pt x="3465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7" name="Group 7"/>
          <p:cNvGrpSpPr/>
          <p:nvPr/>
        </p:nvGrpSpPr>
        <p:grpSpPr>
          <a:xfrm>
            <a:off x="11201400" y="891378"/>
            <a:ext cx="5925850" cy="4022885"/>
            <a:chOff x="0" y="0"/>
            <a:chExt cx="1197283" cy="812800"/>
          </a:xfrm>
        </p:grpSpPr>
        <p:sp>
          <p:nvSpPr>
            <p:cNvPr id="8" name="Freeform 8"/>
            <p:cNvSpPr/>
            <p:nvPr/>
          </p:nvSpPr>
          <p:spPr>
            <a:xfrm>
              <a:off x="0" y="0"/>
              <a:ext cx="1197283" cy="812800"/>
            </a:xfrm>
            <a:custGeom>
              <a:avLst/>
              <a:gdLst/>
              <a:ahLst/>
              <a:cxnLst/>
              <a:rect l="l" t="t" r="r" b="b"/>
              <a:pathLst>
                <a:path w="1197283" h="812800">
                  <a:moveTo>
                    <a:pt x="27944" y="0"/>
                  </a:moveTo>
                  <a:lnTo>
                    <a:pt x="1169338" y="0"/>
                  </a:lnTo>
                  <a:cubicBezTo>
                    <a:pt x="1176750" y="0"/>
                    <a:pt x="1183857" y="2944"/>
                    <a:pt x="1189098" y="8185"/>
                  </a:cubicBezTo>
                  <a:cubicBezTo>
                    <a:pt x="1194339" y="13425"/>
                    <a:pt x="1197283" y="20533"/>
                    <a:pt x="1197283" y="27944"/>
                  </a:cubicBezTo>
                  <a:lnTo>
                    <a:pt x="1197283" y="784856"/>
                  </a:lnTo>
                  <a:cubicBezTo>
                    <a:pt x="1197283" y="800289"/>
                    <a:pt x="1184772" y="812800"/>
                    <a:pt x="1169338" y="812800"/>
                  </a:cubicBezTo>
                  <a:lnTo>
                    <a:pt x="27944" y="812800"/>
                  </a:lnTo>
                  <a:cubicBezTo>
                    <a:pt x="12511" y="812800"/>
                    <a:pt x="0" y="800289"/>
                    <a:pt x="0" y="784856"/>
                  </a:cubicBezTo>
                  <a:lnTo>
                    <a:pt x="0" y="27944"/>
                  </a:lnTo>
                  <a:cubicBezTo>
                    <a:pt x="0" y="12511"/>
                    <a:pt x="12511" y="0"/>
                    <a:pt x="27944"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9" name="Group 9"/>
          <p:cNvGrpSpPr/>
          <p:nvPr/>
        </p:nvGrpSpPr>
        <p:grpSpPr>
          <a:xfrm>
            <a:off x="6176798" y="3545371"/>
            <a:ext cx="6430634" cy="3654734"/>
            <a:chOff x="0" y="0"/>
            <a:chExt cx="1430150" cy="812800"/>
          </a:xfrm>
        </p:grpSpPr>
        <p:sp>
          <p:nvSpPr>
            <p:cNvPr id="10" name="Freeform 10"/>
            <p:cNvSpPr/>
            <p:nvPr/>
          </p:nvSpPr>
          <p:spPr>
            <a:xfrm>
              <a:off x="0" y="0"/>
              <a:ext cx="1430150" cy="812800"/>
            </a:xfrm>
            <a:custGeom>
              <a:avLst/>
              <a:gdLst/>
              <a:ahLst/>
              <a:cxnLst/>
              <a:rect l="l" t="t" r="r" b="b"/>
              <a:pathLst>
                <a:path w="1430150" h="812800">
                  <a:moveTo>
                    <a:pt x="27690" y="0"/>
                  </a:moveTo>
                  <a:lnTo>
                    <a:pt x="1402461" y="0"/>
                  </a:lnTo>
                  <a:cubicBezTo>
                    <a:pt x="1409804" y="0"/>
                    <a:pt x="1416847" y="2917"/>
                    <a:pt x="1422040" y="8110"/>
                  </a:cubicBezTo>
                  <a:cubicBezTo>
                    <a:pt x="1427233" y="13303"/>
                    <a:pt x="1430150" y="20346"/>
                    <a:pt x="1430150" y="27690"/>
                  </a:cubicBezTo>
                  <a:lnTo>
                    <a:pt x="1430150" y="785110"/>
                  </a:lnTo>
                  <a:cubicBezTo>
                    <a:pt x="1430150" y="792454"/>
                    <a:pt x="1427233" y="799497"/>
                    <a:pt x="1422040" y="804690"/>
                  </a:cubicBezTo>
                  <a:cubicBezTo>
                    <a:pt x="1416847" y="809883"/>
                    <a:pt x="1409804" y="812800"/>
                    <a:pt x="1402461" y="812800"/>
                  </a:cubicBezTo>
                  <a:lnTo>
                    <a:pt x="27690" y="812800"/>
                  </a:lnTo>
                  <a:cubicBezTo>
                    <a:pt x="20346" y="812800"/>
                    <a:pt x="13303" y="809883"/>
                    <a:pt x="8110" y="804690"/>
                  </a:cubicBezTo>
                  <a:cubicBezTo>
                    <a:pt x="2917" y="799497"/>
                    <a:pt x="0" y="792454"/>
                    <a:pt x="0" y="785110"/>
                  </a:cubicBezTo>
                  <a:lnTo>
                    <a:pt x="0" y="27690"/>
                  </a:lnTo>
                  <a:cubicBezTo>
                    <a:pt x="0" y="20346"/>
                    <a:pt x="2917" y="13303"/>
                    <a:pt x="8110" y="8110"/>
                  </a:cubicBezTo>
                  <a:cubicBezTo>
                    <a:pt x="13303" y="2917"/>
                    <a:pt x="20346" y="0"/>
                    <a:pt x="2769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1" name="Group 11"/>
          <p:cNvGrpSpPr/>
          <p:nvPr/>
        </p:nvGrpSpPr>
        <p:grpSpPr>
          <a:xfrm>
            <a:off x="10542209" y="5936252"/>
            <a:ext cx="5394019" cy="3769439"/>
            <a:chOff x="0" y="0"/>
            <a:chExt cx="1163106" cy="812800"/>
          </a:xfrm>
        </p:grpSpPr>
        <p:sp>
          <p:nvSpPr>
            <p:cNvPr id="12" name="Freeform 12"/>
            <p:cNvSpPr/>
            <p:nvPr/>
          </p:nvSpPr>
          <p:spPr>
            <a:xfrm>
              <a:off x="0" y="0"/>
              <a:ext cx="1163106" cy="812800"/>
            </a:xfrm>
            <a:custGeom>
              <a:avLst/>
              <a:gdLst/>
              <a:ahLst/>
              <a:cxnLst/>
              <a:rect l="l" t="t" r="r" b="b"/>
              <a:pathLst>
                <a:path w="1163106" h="812800">
                  <a:moveTo>
                    <a:pt x="29816" y="0"/>
                  </a:moveTo>
                  <a:lnTo>
                    <a:pt x="1133290" y="0"/>
                  </a:lnTo>
                  <a:cubicBezTo>
                    <a:pt x="1149757" y="0"/>
                    <a:pt x="1163106" y="13349"/>
                    <a:pt x="1163106" y="29816"/>
                  </a:cubicBezTo>
                  <a:lnTo>
                    <a:pt x="1163106" y="782984"/>
                  </a:lnTo>
                  <a:cubicBezTo>
                    <a:pt x="1163106" y="799451"/>
                    <a:pt x="1149757" y="812800"/>
                    <a:pt x="1133290" y="812800"/>
                  </a:cubicBezTo>
                  <a:lnTo>
                    <a:pt x="29816" y="812800"/>
                  </a:lnTo>
                  <a:cubicBezTo>
                    <a:pt x="13349" y="812800"/>
                    <a:pt x="0" y="799451"/>
                    <a:pt x="0" y="782984"/>
                  </a:cubicBezTo>
                  <a:lnTo>
                    <a:pt x="0" y="29816"/>
                  </a:lnTo>
                  <a:cubicBezTo>
                    <a:pt x="0" y="13349"/>
                    <a:pt x="13349" y="0"/>
                    <a:pt x="29816" y="0"/>
                  </a:cubicBezTo>
                  <a:close/>
                </a:path>
              </a:pathLst>
            </a:custGeom>
            <a:blipFill>
              <a:blip r:embed="rId11" cstate="print">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3" name="Group 13"/>
          <p:cNvGrpSpPr/>
          <p:nvPr/>
        </p:nvGrpSpPr>
        <p:grpSpPr>
          <a:xfrm>
            <a:off x="2848002" y="6356597"/>
            <a:ext cx="5188705" cy="3497501"/>
            <a:chOff x="0" y="0"/>
            <a:chExt cx="1205827" cy="812800"/>
          </a:xfrm>
        </p:grpSpPr>
        <p:sp>
          <p:nvSpPr>
            <p:cNvPr id="14" name="Freeform 14"/>
            <p:cNvSpPr/>
            <p:nvPr/>
          </p:nvSpPr>
          <p:spPr>
            <a:xfrm>
              <a:off x="0" y="0"/>
              <a:ext cx="1205827" cy="812800"/>
            </a:xfrm>
            <a:custGeom>
              <a:avLst/>
              <a:gdLst/>
              <a:ahLst/>
              <a:cxnLst/>
              <a:rect l="l" t="t" r="r" b="b"/>
              <a:pathLst>
                <a:path w="1205827" h="812800">
                  <a:moveTo>
                    <a:pt x="31039" y="0"/>
                  </a:moveTo>
                  <a:lnTo>
                    <a:pt x="1174788" y="0"/>
                  </a:lnTo>
                  <a:cubicBezTo>
                    <a:pt x="1191930" y="0"/>
                    <a:pt x="1205827" y="13897"/>
                    <a:pt x="1205827" y="31039"/>
                  </a:cubicBezTo>
                  <a:lnTo>
                    <a:pt x="1205827" y="781761"/>
                  </a:lnTo>
                  <a:cubicBezTo>
                    <a:pt x="1205827" y="798903"/>
                    <a:pt x="1191930" y="812800"/>
                    <a:pt x="1174788" y="812800"/>
                  </a:cubicBezTo>
                  <a:lnTo>
                    <a:pt x="31039" y="812800"/>
                  </a:lnTo>
                  <a:cubicBezTo>
                    <a:pt x="13897" y="812800"/>
                    <a:pt x="0" y="798903"/>
                    <a:pt x="0" y="781761"/>
                  </a:cubicBezTo>
                  <a:lnTo>
                    <a:pt x="0" y="31039"/>
                  </a:lnTo>
                  <a:cubicBezTo>
                    <a:pt x="0" y="13897"/>
                    <a:pt x="13897" y="0"/>
                    <a:pt x="31039" y="0"/>
                  </a:cubicBez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15" name="TextBox 15"/>
          <p:cNvSpPr txBox="1"/>
          <p:nvPr/>
        </p:nvSpPr>
        <p:spPr>
          <a:xfrm>
            <a:off x="826610" y="1318848"/>
            <a:ext cx="9263245" cy="830035"/>
          </a:xfrm>
          <a:prstGeom prst="rect">
            <a:avLst/>
          </a:prstGeom>
        </p:spPr>
        <p:txBody>
          <a:bodyPr lIns="0" tIns="0" rIns="0" bIns="0" rtlCol="0" anchor="t">
            <a:spAutoFit/>
          </a:bodyPr>
          <a:lstStyle/>
          <a:p>
            <a:pPr algn="l">
              <a:lnSpc>
                <a:spcPts val="7059"/>
              </a:lnSpc>
            </a:pPr>
            <a:r>
              <a:rPr lang="en-US" sz="5042">
                <a:solidFill>
                  <a:srgbClr val="030303"/>
                </a:solidFill>
                <a:latin typeface="Arial" panose="020B0604020202020204" pitchFamily="34" charset="0"/>
                <a:ea typeface="DIN Next LT Pro 1"/>
                <a:cs typeface="Arial" panose="020B0604020202020204" pitchFamily="34" charset="0"/>
                <a:sym typeface="DIN Next LT Pro 1"/>
              </a:rPr>
              <a:t>Computing MATTERS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992384"/>
            <a:ext cx="9797908"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3">
              <a:extLst>
                <a:ext uri="{96DAC541-7B7A-43D3-8B79-37D633B846F1}">
                  <asvg:svgBlip xmlns:asvg="http://schemas.microsoft.com/office/drawing/2016/SVG/main" r:embed="rId4"/>
                </a:ext>
              </a:extLst>
            </a:blip>
            <a:stretch>
              <a:fillRect l="-6588" r="-1"/>
            </a:stretch>
          </a:blipFill>
        </p:spPr>
        <p:txBody>
          <a:bodyPr/>
          <a:lstStyle/>
          <a:p>
            <a:endParaRPr lang="en-GB"/>
          </a:p>
        </p:txBody>
      </p:sp>
      <p:sp>
        <p:nvSpPr>
          <p:cNvPr id="3" name="Freeform 3"/>
          <p:cNvSpPr/>
          <p:nvPr/>
        </p:nvSpPr>
        <p:spPr>
          <a:xfrm flipV="1">
            <a:off x="0" y="645041"/>
            <a:ext cx="9534583"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532" r="-1"/>
            </a:stretch>
          </a:blipFill>
        </p:spPr>
        <p:txBody>
          <a:bodyPr/>
          <a:lstStyle/>
          <a:p>
            <a:endParaRPr lang="en-GB"/>
          </a:p>
        </p:txBody>
      </p:sp>
      <p:sp>
        <p:nvSpPr>
          <p:cNvPr id="4" name="Freeform 4"/>
          <p:cNvSpPr/>
          <p:nvPr/>
        </p:nvSpPr>
        <p:spPr>
          <a:xfrm>
            <a:off x="11700013" y="0"/>
            <a:ext cx="6587987"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534664" y="811410"/>
            <a:ext cx="8083005" cy="1519775"/>
          </a:xfrm>
          <a:prstGeom prst="rect">
            <a:avLst/>
          </a:prstGeom>
        </p:spPr>
        <p:txBody>
          <a:bodyPr lIns="0" tIns="0" rIns="0" bIns="0" rtlCol="0" anchor="t">
            <a:spAutoFit/>
          </a:bodyPr>
          <a:lstStyle/>
          <a:p>
            <a:pPr algn="l">
              <a:lnSpc>
                <a:spcPts val="6159"/>
              </a:lnSpc>
            </a:pPr>
            <a:r>
              <a:rPr lang="en-US" sz="4399">
                <a:solidFill>
                  <a:srgbClr val="030303"/>
                </a:solidFill>
                <a:latin typeface="Arial" panose="020B0604020202020204" pitchFamily="34" charset="0"/>
                <a:ea typeface="DIN Next LT Pro 1"/>
                <a:cs typeface="Arial" panose="020B0604020202020204" pitchFamily="34" charset="0"/>
                <a:sym typeface="DIN Next LT Pro 1"/>
              </a:rPr>
              <a:t>Close your eyes and raise your hand if you think...</a:t>
            </a:r>
          </a:p>
        </p:txBody>
      </p:sp>
      <p:sp>
        <p:nvSpPr>
          <p:cNvPr id="5" name="Rectangle 1">
            <a:extLst>
              <a:ext uri="{FF2B5EF4-FFF2-40B4-BE49-F238E27FC236}">
                <a16:creationId xmlns:a16="http://schemas.microsoft.com/office/drawing/2014/main" id="{700310C4-A6C9-B8F5-8D1F-688190C6BFD3}"/>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Freeform 5">
            <a:extLst>
              <a:ext uri="{FF2B5EF4-FFF2-40B4-BE49-F238E27FC236}">
                <a16:creationId xmlns:a16="http://schemas.microsoft.com/office/drawing/2014/main" id="{0905FF86-CD08-E222-80B6-22902D767222}"/>
              </a:ext>
            </a:extLst>
          </p:cNvPr>
          <p:cNvSpPr/>
          <p:nvPr/>
        </p:nvSpPr>
        <p:spPr>
          <a:xfrm>
            <a:off x="4006634" y="1320339"/>
            <a:ext cx="12352120" cy="8966661"/>
          </a:xfrm>
          <a:custGeom>
            <a:avLst/>
            <a:gdLst/>
            <a:ahLst/>
            <a:cxnLst/>
            <a:rect l="l" t="t" r="r" b="b"/>
            <a:pathLst>
              <a:path w="12352120" h="8966661">
                <a:moveTo>
                  <a:pt x="0" y="0"/>
                </a:moveTo>
                <a:lnTo>
                  <a:pt x="12352120" y="0"/>
                </a:lnTo>
                <a:lnTo>
                  <a:pt x="12352120" y="8966661"/>
                </a:lnTo>
                <a:lnTo>
                  <a:pt x="0" y="896666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76CCFE3-5F52-68E0-3BAC-BE77EB2F3A8D}"/>
              </a:ext>
            </a:extLst>
          </p:cNvPr>
          <p:cNvSpPr/>
          <p:nvPr/>
        </p:nvSpPr>
        <p:spPr>
          <a:xfrm>
            <a:off x="5202994" y="5814235"/>
            <a:ext cx="3506544" cy="3506544"/>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flipV="1">
            <a:off x="0" y="14427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4">
              <a:extLst>
                <a:ext uri="{96DAC541-7B7A-43D3-8B79-37D633B846F1}">
                  <asvg:svgBlip xmlns:asvg="http://schemas.microsoft.com/office/drawing/2016/SVG/main" r:embed="rId5"/>
                </a:ext>
              </a:extLst>
            </a:blip>
            <a:stretch>
              <a:fillRect l="-8162"/>
            </a:stretch>
          </a:blipFill>
        </p:spPr>
        <p:txBody>
          <a:bodyPr/>
          <a:lstStyle/>
          <a:p>
            <a:endParaRPr lang="en-GB"/>
          </a:p>
        </p:txBody>
      </p:sp>
      <p:sp>
        <p:nvSpPr>
          <p:cNvPr id="3" name="Freeform 3"/>
          <p:cNvSpPr/>
          <p:nvPr/>
        </p:nvSpPr>
        <p:spPr>
          <a:xfrm flipV="1">
            <a:off x="0" y="10953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1194"/>
            </a:stretch>
          </a:blipFill>
        </p:spPr>
        <p:txBody>
          <a:bodyPr/>
          <a:lstStyle/>
          <a:p>
            <a:endParaRPr lang="en-GB"/>
          </a:p>
        </p:txBody>
      </p:sp>
      <p:sp>
        <p:nvSpPr>
          <p:cNvPr id="4" name="Freeform 4"/>
          <p:cNvSpPr/>
          <p:nvPr/>
        </p:nvSpPr>
        <p:spPr>
          <a:xfrm>
            <a:off x="1028700" y="58142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8">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5" name="Freeform 5"/>
          <p:cNvSpPr/>
          <p:nvPr/>
        </p:nvSpPr>
        <p:spPr>
          <a:xfrm>
            <a:off x="9578464" y="58904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9">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431262" y="1319115"/>
            <a:ext cx="8083005" cy="1519775"/>
          </a:xfrm>
          <a:prstGeom prst="rect">
            <a:avLst/>
          </a:prstGeom>
        </p:spPr>
        <p:txBody>
          <a:bodyPr lIns="0" tIns="0" rIns="0" bIns="0" rtlCol="0" anchor="t">
            <a:spAutoFit/>
          </a:bodyPr>
          <a:lstStyle/>
          <a:p>
            <a:pPr algn="l">
              <a:lnSpc>
                <a:spcPts val="6159"/>
              </a:lnSpc>
            </a:pPr>
            <a:r>
              <a:rPr lang="en-US" sz="4399">
                <a:solidFill>
                  <a:srgbClr val="030303"/>
                </a:solidFill>
                <a:latin typeface="Arial" panose="020B0604020202020204" pitchFamily="34" charset="0"/>
                <a:ea typeface="DIN Next LT Pro 1"/>
                <a:cs typeface="Arial" panose="020B0604020202020204" pitchFamily="34" charset="0"/>
                <a:sym typeface="DIN Next LT Pro 1"/>
              </a:rPr>
              <a:t>What do these people have in common?</a:t>
            </a:r>
          </a:p>
        </p:txBody>
      </p:sp>
      <p:sp>
        <p:nvSpPr>
          <p:cNvPr id="9" name="TextBox 9"/>
          <p:cNvSpPr txBox="1"/>
          <p:nvPr/>
        </p:nvSpPr>
        <p:spPr>
          <a:xfrm>
            <a:off x="4170336" y="3963298"/>
            <a:ext cx="9654480" cy="1100238"/>
          </a:xfrm>
          <a:prstGeom prst="rect">
            <a:avLst/>
          </a:prstGeom>
        </p:spPr>
        <p:txBody>
          <a:bodyPr lIns="0" tIns="0" rIns="0" bIns="0" rtlCol="0" anchor="t">
            <a:spAutoFit/>
          </a:bodyPr>
          <a:lstStyle/>
          <a:p>
            <a:pPr algn="ctr">
              <a:lnSpc>
                <a:spcPts val="9409"/>
              </a:lnSpc>
            </a:pPr>
            <a:r>
              <a:rPr lang="en-US" sz="6720">
                <a:solidFill>
                  <a:srgbClr val="FFFFFF"/>
                </a:solidFill>
                <a:latin typeface="Arial" panose="020B0604020202020204" pitchFamily="34" charset="0"/>
                <a:ea typeface="DIN Next LT Pro 3"/>
                <a:cs typeface="Arial" panose="020B0604020202020204" pitchFamily="34" charset="0"/>
                <a:sym typeface="DIN Next LT Pro 3"/>
              </a:rPr>
              <a:t>#thisisa</a:t>
            </a:r>
            <a:r>
              <a:rPr lang="en-US" sz="6720">
                <a:solidFill>
                  <a:srgbClr val="BCCF00"/>
                </a:solidFill>
                <a:latin typeface="Arial" panose="020B0604020202020204" pitchFamily="34" charset="0"/>
                <a:ea typeface="DIN Next LT Pro 3"/>
                <a:cs typeface="Arial" panose="020B0604020202020204" pitchFamily="34" charset="0"/>
                <a:sym typeface="DIN Next LT Pro 3"/>
              </a:rPr>
              <a:t>computerscientist</a:t>
            </a:r>
          </a:p>
        </p:txBody>
      </p:sp>
      <p:sp>
        <p:nvSpPr>
          <p:cNvPr id="12" name="Oval 11">
            <a:extLst>
              <a:ext uri="{FF2B5EF4-FFF2-40B4-BE49-F238E27FC236}">
                <a16:creationId xmlns:a16="http://schemas.microsoft.com/office/drawing/2014/main" id="{0803B815-404F-7AF5-6365-422FAC0CB67A}"/>
              </a:ext>
            </a:extLst>
          </p:cNvPr>
          <p:cNvSpPr/>
          <p:nvPr/>
        </p:nvSpPr>
        <p:spPr>
          <a:xfrm>
            <a:off x="13766611" y="5748292"/>
            <a:ext cx="3506544" cy="3506544"/>
          </a:xfrm>
          <a:prstGeom prst="ellipse">
            <a:avLst/>
          </a:prstGeom>
          <a:blipFill dpi="0" rotWithShape="1">
            <a:blip r:embed="rId1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9"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57" name="Group 11">
            <a:extLst>
              <a:ext uri="{FF2B5EF4-FFF2-40B4-BE49-F238E27FC236}">
                <a16:creationId xmlns:a16="http://schemas.microsoft.com/office/drawing/2014/main" id="{6F610F1D-48B4-2004-01CB-8FF0868DEF26}"/>
              </a:ext>
            </a:extLst>
          </p:cNvPr>
          <p:cNvGrpSpPr/>
          <p:nvPr/>
        </p:nvGrpSpPr>
        <p:grpSpPr>
          <a:xfrm>
            <a:off x="2615331" y="8033150"/>
            <a:ext cx="3410656" cy="938559"/>
            <a:chOff x="0" y="0"/>
            <a:chExt cx="962890" cy="264972"/>
          </a:xfrm>
        </p:grpSpPr>
        <p:sp>
          <p:nvSpPr>
            <p:cNvPr id="58" name="Freeform 12">
              <a:extLst>
                <a:ext uri="{FF2B5EF4-FFF2-40B4-BE49-F238E27FC236}">
                  <a16:creationId xmlns:a16="http://schemas.microsoft.com/office/drawing/2014/main" id="{384F0190-273F-2C84-DEA3-D74657E3BA46}"/>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9" name="TextBox 13">
              <a:extLst>
                <a:ext uri="{FF2B5EF4-FFF2-40B4-BE49-F238E27FC236}">
                  <a16:creationId xmlns:a16="http://schemas.microsoft.com/office/drawing/2014/main" id="{81C666CF-08F0-DEC0-FE65-648F7E68CDA6}"/>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pic>
        <p:nvPicPr>
          <p:cNvPr id="5" name="Picture 4">
            <a:extLst>
              <a:ext uri="{FF2B5EF4-FFF2-40B4-BE49-F238E27FC236}">
                <a16:creationId xmlns:a16="http://schemas.microsoft.com/office/drawing/2014/main" id="{72D67186-968B-DA2E-3E63-9DF7DD358B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699" y="7506149"/>
            <a:ext cx="2017641" cy="2014163"/>
          </a:xfrm>
          <a:prstGeom prst="rect">
            <a:avLst/>
          </a:prstGeom>
        </p:spPr>
      </p:pic>
      <p:grpSp>
        <p:nvGrpSpPr>
          <p:cNvPr id="54" name="Group 8">
            <a:extLst>
              <a:ext uri="{FF2B5EF4-FFF2-40B4-BE49-F238E27FC236}">
                <a16:creationId xmlns:a16="http://schemas.microsoft.com/office/drawing/2014/main" id="{ABB54C15-D703-7833-2646-DAA06CE148AD}"/>
              </a:ext>
            </a:extLst>
          </p:cNvPr>
          <p:cNvGrpSpPr/>
          <p:nvPr/>
        </p:nvGrpSpPr>
        <p:grpSpPr>
          <a:xfrm>
            <a:off x="2565605" y="5719295"/>
            <a:ext cx="3410656" cy="938559"/>
            <a:chOff x="0" y="0"/>
            <a:chExt cx="962890" cy="264972"/>
          </a:xfrm>
        </p:grpSpPr>
        <p:sp>
          <p:nvSpPr>
            <p:cNvPr id="55" name="Freeform 9">
              <a:extLst>
                <a:ext uri="{FF2B5EF4-FFF2-40B4-BE49-F238E27FC236}">
                  <a16:creationId xmlns:a16="http://schemas.microsoft.com/office/drawing/2014/main" id="{25BE0C0A-D166-CD43-1530-348300208CEB}"/>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6" name="TextBox 10">
              <a:extLst>
                <a:ext uri="{FF2B5EF4-FFF2-40B4-BE49-F238E27FC236}">
                  <a16:creationId xmlns:a16="http://schemas.microsoft.com/office/drawing/2014/main" id="{02A9D4FC-E873-988C-42F7-3DD3F864C44C}"/>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48" name="Group 2">
            <a:extLst>
              <a:ext uri="{FF2B5EF4-FFF2-40B4-BE49-F238E27FC236}">
                <a16:creationId xmlns:a16="http://schemas.microsoft.com/office/drawing/2014/main" id="{46CF9FF1-76E1-F72D-4B74-FD3D5E08CC22}"/>
              </a:ext>
            </a:extLst>
          </p:cNvPr>
          <p:cNvGrpSpPr/>
          <p:nvPr/>
        </p:nvGrpSpPr>
        <p:grpSpPr>
          <a:xfrm>
            <a:off x="2570902" y="1302093"/>
            <a:ext cx="3410656" cy="938559"/>
            <a:chOff x="0" y="0"/>
            <a:chExt cx="962890" cy="264972"/>
          </a:xfrm>
        </p:grpSpPr>
        <p:sp>
          <p:nvSpPr>
            <p:cNvPr id="49" name="Freeform 3">
              <a:extLst>
                <a:ext uri="{FF2B5EF4-FFF2-40B4-BE49-F238E27FC236}">
                  <a16:creationId xmlns:a16="http://schemas.microsoft.com/office/drawing/2014/main" id="{ECD44229-46CF-1DDA-3638-5CADEF40AD0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a:ln w="114300" cap="sq">
              <a:solidFill>
                <a:srgbClr val="BCCF00"/>
              </a:solidFill>
              <a:prstDash val="solid"/>
              <a:miter/>
            </a:ln>
          </p:spPr>
          <p:txBody>
            <a:bodyPr/>
            <a:lstStyle/>
            <a:p>
              <a:endParaRPr lang="en-GB"/>
            </a:p>
          </p:txBody>
        </p:sp>
        <p:sp>
          <p:nvSpPr>
            <p:cNvPr id="50" name="TextBox 4">
              <a:extLst>
                <a:ext uri="{FF2B5EF4-FFF2-40B4-BE49-F238E27FC236}">
                  <a16:creationId xmlns:a16="http://schemas.microsoft.com/office/drawing/2014/main" id="{417859FE-C80B-AFA4-0E67-16509CA76352}"/>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51" name="Group 5">
            <a:extLst>
              <a:ext uri="{FF2B5EF4-FFF2-40B4-BE49-F238E27FC236}">
                <a16:creationId xmlns:a16="http://schemas.microsoft.com/office/drawing/2014/main" id="{23ED8371-F5D1-3E96-7EE0-D93148BD12DC}"/>
              </a:ext>
            </a:extLst>
          </p:cNvPr>
          <p:cNvGrpSpPr/>
          <p:nvPr/>
        </p:nvGrpSpPr>
        <p:grpSpPr>
          <a:xfrm>
            <a:off x="2565605" y="3506971"/>
            <a:ext cx="3410656" cy="938559"/>
            <a:chOff x="0" y="0"/>
            <a:chExt cx="962890" cy="264972"/>
          </a:xfrm>
        </p:grpSpPr>
        <p:sp>
          <p:nvSpPr>
            <p:cNvPr id="52" name="Freeform 6">
              <a:extLst>
                <a:ext uri="{FF2B5EF4-FFF2-40B4-BE49-F238E27FC236}">
                  <a16:creationId xmlns:a16="http://schemas.microsoft.com/office/drawing/2014/main" id="{692E002E-8E1C-7623-F639-0093F174C55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3" name="TextBox 7">
              <a:extLst>
                <a:ext uri="{FF2B5EF4-FFF2-40B4-BE49-F238E27FC236}">
                  <a16:creationId xmlns:a16="http://schemas.microsoft.com/office/drawing/2014/main" id="{4C6B1C3E-6744-FCF8-79EB-E701FB6AEA67}"/>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60" name="Group 14">
            <a:extLst>
              <a:ext uri="{FF2B5EF4-FFF2-40B4-BE49-F238E27FC236}">
                <a16:creationId xmlns:a16="http://schemas.microsoft.com/office/drawing/2014/main" id="{2D77740D-270F-34DC-9478-11EA9F113B55}"/>
              </a:ext>
            </a:extLst>
          </p:cNvPr>
          <p:cNvGrpSpPr/>
          <p:nvPr/>
        </p:nvGrpSpPr>
        <p:grpSpPr>
          <a:xfrm>
            <a:off x="11784656" y="1293208"/>
            <a:ext cx="5219421" cy="938559"/>
            <a:chOff x="0" y="0"/>
            <a:chExt cx="1473537" cy="264972"/>
          </a:xfrm>
        </p:grpSpPr>
        <p:sp>
          <p:nvSpPr>
            <p:cNvPr id="61" name="Freeform 15">
              <a:extLst>
                <a:ext uri="{FF2B5EF4-FFF2-40B4-BE49-F238E27FC236}">
                  <a16:creationId xmlns:a16="http://schemas.microsoft.com/office/drawing/2014/main" id="{3D1AA3BE-156C-343C-0922-435CCFA40A70}"/>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2" name="TextBox 16">
              <a:extLst>
                <a:ext uri="{FF2B5EF4-FFF2-40B4-BE49-F238E27FC236}">
                  <a16:creationId xmlns:a16="http://schemas.microsoft.com/office/drawing/2014/main" id="{E09684CC-2F80-9F14-FE34-96F297CE924F}"/>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3" name="Group 17">
            <a:extLst>
              <a:ext uri="{FF2B5EF4-FFF2-40B4-BE49-F238E27FC236}">
                <a16:creationId xmlns:a16="http://schemas.microsoft.com/office/drawing/2014/main" id="{A9792FE7-3290-185E-3F3E-979A31C8D462}"/>
              </a:ext>
            </a:extLst>
          </p:cNvPr>
          <p:cNvGrpSpPr/>
          <p:nvPr/>
        </p:nvGrpSpPr>
        <p:grpSpPr>
          <a:xfrm>
            <a:off x="11776551" y="3498085"/>
            <a:ext cx="5219421" cy="938559"/>
            <a:chOff x="0" y="0"/>
            <a:chExt cx="1473537" cy="264972"/>
          </a:xfrm>
        </p:grpSpPr>
        <p:sp>
          <p:nvSpPr>
            <p:cNvPr id="64" name="Freeform 18">
              <a:extLst>
                <a:ext uri="{FF2B5EF4-FFF2-40B4-BE49-F238E27FC236}">
                  <a16:creationId xmlns:a16="http://schemas.microsoft.com/office/drawing/2014/main" id="{91A5CDE6-BEDC-9A69-BE61-8C3F991CC761}"/>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5" name="TextBox 19">
              <a:extLst>
                <a:ext uri="{FF2B5EF4-FFF2-40B4-BE49-F238E27FC236}">
                  <a16:creationId xmlns:a16="http://schemas.microsoft.com/office/drawing/2014/main" id="{690E0064-8417-3558-FC58-021550CA34E7}"/>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6" name="Group 20">
            <a:extLst>
              <a:ext uri="{FF2B5EF4-FFF2-40B4-BE49-F238E27FC236}">
                <a16:creationId xmlns:a16="http://schemas.microsoft.com/office/drawing/2014/main" id="{1432CEDD-19EA-1B1E-7B20-2FA060E64B78}"/>
              </a:ext>
            </a:extLst>
          </p:cNvPr>
          <p:cNvGrpSpPr/>
          <p:nvPr/>
        </p:nvGrpSpPr>
        <p:grpSpPr>
          <a:xfrm>
            <a:off x="11776551" y="5710409"/>
            <a:ext cx="5219421" cy="938559"/>
            <a:chOff x="0" y="0"/>
            <a:chExt cx="1473537" cy="264972"/>
          </a:xfrm>
        </p:grpSpPr>
        <p:sp>
          <p:nvSpPr>
            <p:cNvPr id="67" name="Freeform 21">
              <a:extLst>
                <a:ext uri="{FF2B5EF4-FFF2-40B4-BE49-F238E27FC236}">
                  <a16:creationId xmlns:a16="http://schemas.microsoft.com/office/drawing/2014/main" id="{2241A4C3-25AC-B4AF-4DA3-81F1186D30BD}"/>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8" name="TextBox 22">
              <a:extLst>
                <a:ext uri="{FF2B5EF4-FFF2-40B4-BE49-F238E27FC236}">
                  <a16:creationId xmlns:a16="http://schemas.microsoft.com/office/drawing/2014/main" id="{532039A4-93D6-1182-E12B-CBE4AAC8781B}"/>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9" name="Group 23">
            <a:extLst>
              <a:ext uri="{FF2B5EF4-FFF2-40B4-BE49-F238E27FC236}">
                <a16:creationId xmlns:a16="http://schemas.microsoft.com/office/drawing/2014/main" id="{EB496F05-A68C-0C91-4D47-30833416357E}"/>
              </a:ext>
            </a:extLst>
          </p:cNvPr>
          <p:cNvGrpSpPr/>
          <p:nvPr/>
        </p:nvGrpSpPr>
        <p:grpSpPr>
          <a:xfrm>
            <a:off x="11852647" y="8024264"/>
            <a:ext cx="5219421" cy="938559"/>
            <a:chOff x="0" y="0"/>
            <a:chExt cx="1473537" cy="264972"/>
          </a:xfrm>
        </p:grpSpPr>
        <p:sp>
          <p:nvSpPr>
            <p:cNvPr id="70" name="Freeform 24">
              <a:extLst>
                <a:ext uri="{FF2B5EF4-FFF2-40B4-BE49-F238E27FC236}">
                  <a16:creationId xmlns:a16="http://schemas.microsoft.com/office/drawing/2014/main" id="{1BA38ED8-6572-3D01-3BC1-A3C8D53E477F}"/>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71" name="TextBox 25">
              <a:extLst>
                <a:ext uri="{FF2B5EF4-FFF2-40B4-BE49-F238E27FC236}">
                  <a16:creationId xmlns:a16="http://schemas.microsoft.com/office/drawing/2014/main" id="{4D651033-CC3F-0704-BEAA-2B73D02B0403}"/>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sp>
        <p:nvSpPr>
          <p:cNvPr id="72" name="Freeform 26">
            <a:extLst>
              <a:ext uri="{FF2B5EF4-FFF2-40B4-BE49-F238E27FC236}">
                <a16:creationId xmlns:a16="http://schemas.microsoft.com/office/drawing/2014/main" id="{7DDF93D5-ECCE-8F3B-E5F8-89D3FADB592A}"/>
              </a:ext>
            </a:extLst>
          </p:cNvPr>
          <p:cNvSpPr/>
          <p:nvPr/>
        </p:nvSpPr>
        <p:spPr>
          <a:xfrm>
            <a:off x="6272509" y="1630956"/>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3" name="Freeform 27">
            <a:extLst>
              <a:ext uri="{FF2B5EF4-FFF2-40B4-BE49-F238E27FC236}">
                <a16:creationId xmlns:a16="http://schemas.microsoft.com/office/drawing/2014/main" id="{375059AB-270F-675D-D4D0-D763091FE3DE}"/>
              </a:ext>
            </a:extLst>
          </p:cNvPr>
          <p:cNvSpPr/>
          <p:nvPr/>
        </p:nvSpPr>
        <p:spPr>
          <a:xfrm>
            <a:off x="6272509" y="3844719"/>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4" name="Freeform 28">
            <a:extLst>
              <a:ext uri="{FF2B5EF4-FFF2-40B4-BE49-F238E27FC236}">
                <a16:creationId xmlns:a16="http://schemas.microsoft.com/office/drawing/2014/main" id="{E3DB2836-57B5-5B67-F502-51521D0206B2}"/>
              </a:ext>
            </a:extLst>
          </p:cNvPr>
          <p:cNvSpPr/>
          <p:nvPr/>
        </p:nvSpPr>
        <p:spPr>
          <a:xfrm>
            <a:off x="6272509" y="6057043"/>
            <a:ext cx="263062" cy="263062"/>
          </a:xfrm>
          <a:custGeom>
            <a:avLst/>
            <a:gdLst/>
            <a:ahLst/>
            <a:cxnLst/>
            <a:rect l="l" t="t" r="r" b="b"/>
            <a:pathLst>
              <a:path w="263062" h="263062">
                <a:moveTo>
                  <a:pt x="0" y="0"/>
                </a:moveTo>
                <a:lnTo>
                  <a:pt x="263062" y="0"/>
                </a:lnTo>
                <a:lnTo>
                  <a:pt x="263062" y="263063"/>
                </a:lnTo>
                <a:lnTo>
                  <a:pt x="0" y="263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5" name="Freeform 29">
            <a:extLst>
              <a:ext uri="{FF2B5EF4-FFF2-40B4-BE49-F238E27FC236}">
                <a16:creationId xmlns:a16="http://schemas.microsoft.com/office/drawing/2014/main" id="{7EACACD9-2093-3A44-186E-9AF1AD97BDB4}"/>
              </a:ext>
            </a:extLst>
          </p:cNvPr>
          <p:cNvSpPr/>
          <p:nvPr/>
        </p:nvSpPr>
        <p:spPr>
          <a:xfrm>
            <a:off x="6272509" y="8370899"/>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6" name="Freeform 30">
            <a:extLst>
              <a:ext uri="{FF2B5EF4-FFF2-40B4-BE49-F238E27FC236}">
                <a16:creationId xmlns:a16="http://schemas.microsoft.com/office/drawing/2014/main" id="{9E29F892-6F6B-AD42-A92E-DDA0DC629013}"/>
              </a:ext>
            </a:extLst>
          </p:cNvPr>
          <p:cNvSpPr/>
          <p:nvPr/>
        </p:nvSpPr>
        <p:spPr>
          <a:xfrm>
            <a:off x="11142013" y="1641997"/>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341CDBE3-4C4F-DF54-0116-E204CA2B4540}"/>
              </a:ext>
            </a:extLst>
          </p:cNvPr>
          <p:cNvSpPr/>
          <p:nvPr/>
        </p:nvSpPr>
        <p:spPr>
          <a:xfrm>
            <a:off x="11142013" y="3855760"/>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5FF4402B-E8DE-E2FA-167C-F648383A43DF}"/>
              </a:ext>
            </a:extLst>
          </p:cNvPr>
          <p:cNvSpPr/>
          <p:nvPr/>
        </p:nvSpPr>
        <p:spPr>
          <a:xfrm>
            <a:off x="11142013" y="6068085"/>
            <a:ext cx="263062" cy="263062"/>
          </a:xfrm>
          <a:custGeom>
            <a:avLst/>
            <a:gdLst/>
            <a:ahLst/>
            <a:cxnLst/>
            <a:rect l="l" t="t" r="r" b="b"/>
            <a:pathLst>
              <a:path w="263062" h="263062">
                <a:moveTo>
                  <a:pt x="0" y="0"/>
                </a:moveTo>
                <a:lnTo>
                  <a:pt x="263063" y="0"/>
                </a:lnTo>
                <a:lnTo>
                  <a:pt x="263063" y="263062"/>
                </a:lnTo>
                <a:lnTo>
                  <a:pt x="0" y="263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9" name="Freeform 33">
            <a:extLst>
              <a:ext uri="{FF2B5EF4-FFF2-40B4-BE49-F238E27FC236}">
                <a16:creationId xmlns:a16="http://schemas.microsoft.com/office/drawing/2014/main" id="{CE3D898E-C817-67DE-57F3-3E72A1778966}"/>
              </a:ext>
            </a:extLst>
          </p:cNvPr>
          <p:cNvSpPr/>
          <p:nvPr/>
        </p:nvSpPr>
        <p:spPr>
          <a:xfrm>
            <a:off x="11142013" y="8381940"/>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0" name="TextBox 34">
            <a:extLst>
              <a:ext uri="{FF2B5EF4-FFF2-40B4-BE49-F238E27FC236}">
                <a16:creationId xmlns:a16="http://schemas.microsoft.com/office/drawing/2014/main" id="{C346BEE5-EE68-85D3-3845-F258CBDAEEE2}"/>
              </a:ext>
            </a:extLst>
          </p:cNvPr>
          <p:cNvSpPr txBox="1"/>
          <p:nvPr/>
        </p:nvSpPr>
        <p:spPr>
          <a:xfrm>
            <a:off x="12488466" y="9343184"/>
            <a:ext cx="4770834" cy="561179"/>
          </a:xfrm>
          <a:prstGeom prst="rect">
            <a:avLst/>
          </a:prstGeom>
        </p:spPr>
        <p:txBody>
          <a:bodyPr lIns="0" tIns="0" rIns="0" bIns="0" rtlCol="0" anchor="t">
            <a:spAutoFit/>
          </a:bodyPr>
          <a:lstStyle/>
          <a:p>
            <a:pPr algn="ctr">
              <a:lnSpc>
                <a:spcPts val="4650"/>
              </a:lnSpc>
            </a:pPr>
            <a:r>
              <a:rPr lang="en-US" sz="3321">
                <a:solidFill>
                  <a:srgbClr val="FFFFFF"/>
                </a:solidFill>
                <a:latin typeface="Arial" panose="020B0604020202020204" pitchFamily="34" charset="0"/>
                <a:ea typeface="DIN Next LT Pro 3"/>
                <a:cs typeface="Arial" panose="020B0604020202020204" pitchFamily="34" charset="0"/>
                <a:sym typeface="DIN Next LT Pro 3"/>
              </a:rPr>
              <a:t>#thisisa</a:t>
            </a:r>
            <a:r>
              <a:rPr lang="en-US" sz="3321">
                <a:solidFill>
                  <a:srgbClr val="BCCF00"/>
                </a:solidFill>
                <a:latin typeface="Arial" panose="020B0604020202020204" pitchFamily="34" charset="0"/>
                <a:ea typeface="DIN Next LT Pro 3"/>
                <a:cs typeface="Arial" panose="020B0604020202020204" pitchFamily="34" charset="0"/>
                <a:sym typeface="DIN Next LT Pro 3"/>
              </a:rPr>
              <a:t>computerscientist</a:t>
            </a:r>
          </a:p>
        </p:txBody>
      </p:sp>
      <p:sp>
        <p:nvSpPr>
          <p:cNvPr id="81" name="Freeform 35">
            <a:extLst>
              <a:ext uri="{FF2B5EF4-FFF2-40B4-BE49-F238E27FC236}">
                <a16:creationId xmlns:a16="http://schemas.microsoft.com/office/drawing/2014/main" id="{433C8CDD-3A47-0FA3-3818-FD2BD2AC93A7}"/>
              </a:ext>
            </a:extLst>
          </p:cNvPr>
          <p:cNvSpPr/>
          <p:nvPr/>
        </p:nvSpPr>
        <p:spPr>
          <a:xfrm>
            <a:off x="797286" y="634916"/>
            <a:ext cx="2014163" cy="2014163"/>
          </a:xfrm>
          <a:custGeom>
            <a:avLst/>
            <a:gdLst/>
            <a:ahLst/>
            <a:cxnLst/>
            <a:rect l="l" t="t" r="r" b="b"/>
            <a:pathLst>
              <a:path w="2014163" h="2014163">
                <a:moveTo>
                  <a:pt x="0" y="0"/>
                </a:moveTo>
                <a:lnTo>
                  <a:pt x="2014163" y="0"/>
                </a:lnTo>
                <a:lnTo>
                  <a:pt x="2014163" y="2014163"/>
                </a:lnTo>
                <a:lnTo>
                  <a:pt x="0" y="2014163"/>
                </a:lnTo>
                <a:lnTo>
                  <a:pt x="0" y="0"/>
                </a:ln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GB"/>
          </a:p>
        </p:txBody>
      </p:sp>
      <p:sp>
        <p:nvSpPr>
          <p:cNvPr id="82" name="Freeform 36">
            <a:extLst>
              <a:ext uri="{FF2B5EF4-FFF2-40B4-BE49-F238E27FC236}">
                <a16:creationId xmlns:a16="http://schemas.microsoft.com/office/drawing/2014/main" id="{CC2D8215-31E9-A8AE-7201-E179D815A86F}"/>
              </a:ext>
            </a:extLst>
          </p:cNvPr>
          <p:cNvSpPr/>
          <p:nvPr/>
        </p:nvSpPr>
        <p:spPr>
          <a:xfrm>
            <a:off x="840391" y="5172606"/>
            <a:ext cx="2014163" cy="2014163"/>
          </a:xfrm>
          <a:custGeom>
            <a:avLst/>
            <a:gdLst/>
            <a:ahLst/>
            <a:cxnLst/>
            <a:rect l="l" t="t" r="r" b="b"/>
            <a:pathLst>
              <a:path w="2014163" h="2014163">
                <a:moveTo>
                  <a:pt x="0" y="0"/>
                </a:moveTo>
                <a:lnTo>
                  <a:pt x="2014163" y="0"/>
                </a:lnTo>
                <a:lnTo>
                  <a:pt x="2014163" y="2014163"/>
                </a:lnTo>
                <a:lnTo>
                  <a:pt x="0" y="2014163"/>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sp>
        <p:nvSpPr>
          <p:cNvPr id="85" name="TextBox 39">
            <a:extLst>
              <a:ext uri="{FF2B5EF4-FFF2-40B4-BE49-F238E27FC236}">
                <a16:creationId xmlns:a16="http://schemas.microsoft.com/office/drawing/2014/main" id="{937D303E-6D09-8EF7-775F-F777AD902876}"/>
              </a:ext>
            </a:extLst>
          </p:cNvPr>
          <p:cNvSpPr txBox="1"/>
          <p:nvPr/>
        </p:nvSpPr>
        <p:spPr>
          <a:xfrm>
            <a:off x="3069221" y="1493066"/>
            <a:ext cx="26147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Ada Lovelace</a:t>
            </a:r>
          </a:p>
        </p:txBody>
      </p:sp>
      <p:sp>
        <p:nvSpPr>
          <p:cNvPr id="88" name="TextBox 42">
            <a:extLst>
              <a:ext uri="{FF2B5EF4-FFF2-40B4-BE49-F238E27FC236}">
                <a16:creationId xmlns:a16="http://schemas.microsoft.com/office/drawing/2014/main" id="{0723D36B-C846-B8F5-FC11-4180AAE8E43B}"/>
              </a:ext>
            </a:extLst>
          </p:cNvPr>
          <p:cNvSpPr txBox="1"/>
          <p:nvPr/>
        </p:nvSpPr>
        <p:spPr>
          <a:xfrm>
            <a:off x="3127902" y="8207599"/>
            <a:ext cx="25284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Alan Turing</a:t>
            </a:r>
          </a:p>
        </p:txBody>
      </p:sp>
      <p:sp>
        <p:nvSpPr>
          <p:cNvPr id="89" name="TextBox 43">
            <a:extLst>
              <a:ext uri="{FF2B5EF4-FFF2-40B4-BE49-F238E27FC236}">
                <a16:creationId xmlns:a16="http://schemas.microsoft.com/office/drawing/2014/main" id="{93EB9E34-BD7E-51AD-1767-0604881C1BE7}"/>
              </a:ext>
            </a:extLst>
          </p:cNvPr>
          <p:cNvSpPr txBox="1"/>
          <p:nvPr/>
        </p:nvSpPr>
        <p:spPr>
          <a:xfrm>
            <a:off x="13973725" y="558716"/>
            <a:ext cx="3526794" cy="687020"/>
          </a:xfrm>
          <a:prstGeom prst="rect">
            <a:avLst/>
          </a:prstGeom>
        </p:spPr>
        <p:txBody>
          <a:bodyPr lIns="0" tIns="0" rIns="0" bIns="0" rtlCol="0" anchor="t">
            <a:spAutoFit/>
          </a:bodyPr>
          <a:lstStyle/>
          <a:p>
            <a:pPr algn="ctr">
              <a:lnSpc>
                <a:spcPts val="2624"/>
              </a:lnSpc>
            </a:pPr>
            <a:r>
              <a:rPr lang="en-US" sz="1874">
                <a:solidFill>
                  <a:srgbClr val="030303"/>
                </a:solidFill>
                <a:latin typeface="DIN Next LT Pro 4"/>
                <a:ea typeface="DIN Next LT Pro 4"/>
                <a:cs typeface="DIN Next LT Pro 4"/>
                <a:sym typeface="DIN Next LT Pro 4"/>
              </a:rPr>
              <a:t>Revollutionised network routing protocols for the internet</a:t>
            </a:r>
          </a:p>
        </p:txBody>
      </p:sp>
      <p:sp>
        <p:nvSpPr>
          <p:cNvPr id="90" name="TextBox 44">
            <a:extLst>
              <a:ext uri="{FF2B5EF4-FFF2-40B4-BE49-F238E27FC236}">
                <a16:creationId xmlns:a16="http://schemas.microsoft.com/office/drawing/2014/main" id="{FCAEA380-EC93-4FF3-F88C-A49A28F3C5DD}"/>
              </a:ext>
            </a:extLst>
          </p:cNvPr>
          <p:cNvSpPr txBox="1"/>
          <p:nvPr/>
        </p:nvSpPr>
        <p:spPr>
          <a:xfrm>
            <a:off x="11694294" y="1257300"/>
            <a:ext cx="5400145" cy="899926"/>
          </a:xfrm>
          <a:prstGeom prst="rect">
            <a:avLst/>
          </a:prstGeom>
        </p:spPr>
        <p:txBody>
          <a:bodyPr lIns="0" tIns="0" rIns="0" bIns="0" rtlCol="0" anchor="t">
            <a:spAutoFit/>
          </a:bodyPr>
          <a:lstStyle/>
          <a:p>
            <a:pPr algn="ctr">
              <a:lnSpc>
                <a:spcPts val="3640"/>
              </a:lnSpc>
            </a:pPr>
            <a:r>
              <a:rPr lang="en-GB" sz="2400"/>
              <a:t>Invented the Turing machine and cracked the Enigma code in WWII</a:t>
            </a:r>
            <a:endParaRPr lang="en-US" sz="24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91" name="TextBox 45">
            <a:extLst>
              <a:ext uri="{FF2B5EF4-FFF2-40B4-BE49-F238E27FC236}">
                <a16:creationId xmlns:a16="http://schemas.microsoft.com/office/drawing/2014/main" id="{BE4F2BF0-918D-1A8C-762A-E02440862971}"/>
              </a:ext>
            </a:extLst>
          </p:cNvPr>
          <p:cNvSpPr txBox="1"/>
          <p:nvPr/>
        </p:nvSpPr>
        <p:spPr>
          <a:xfrm>
            <a:off x="11694294" y="3675895"/>
            <a:ext cx="5400145" cy="422167"/>
          </a:xfrm>
          <a:prstGeom prst="rect">
            <a:avLst/>
          </a:prstGeom>
        </p:spPr>
        <p:txBody>
          <a:bodyPr lIns="0" tIns="0" rIns="0" bIns="0" rtlCol="0" anchor="t">
            <a:spAutoFit/>
          </a:bodyPr>
          <a:lstStyle/>
          <a:p>
            <a:pPr algn="ctr">
              <a:lnSpc>
                <a:spcPts val="3640"/>
              </a:lnSpc>
            </a:pPr>
            <a:r>
              <a:rPr lang="en-US" sz="2400">
                <a:solidFill>
                  <a:srgbClr val="030303"/>
                </a:solidFill>
                <a:latin typeface="Arial" panose="020B0604020202020204" pitchFamily="34" charset="0"/>
                <a:ea typeface="DIN Next LT Pro 2"/>
                <a:cs typeface="Arial" panose="020B0604020202020204" pitchFamily="34" charset="0"/>
                <a:sym typeface="DIN Next LT Pro 2"/>
              </a:rPr>
              <a:t>First computer programmer</a:t>
            </a:r>
          </a:p>
        </p:txBody>
      </p:sp>
      <p:sp>
        <p:nvSpPr>
          <p:cNvPr id="92" name="TextBox 46">
            <a:extLst>
              <a:ext uri="{FF2B5EF4-FFF2-40B4-BE49-F238E27FC236}">
                <a16:creationId xmlns:a16="http://schemas.microsoft.com/office/drawing/2014/main" id="{04AA37F2-DDA2-27EB-F496-4F43F9600875}"/>
              </a:ext>
            </a:extLst>
          </p:cNvPr>
          <p:cNvSpPr txBox="1"/>
          <p:nvPr/>
        </p:nvSpPr>
        <p:spPr>
          <a:xfrm>
            <a:off x="11671923" y="5676900"/>
            <a:ext cx="5400145" cy="899926"/>
          </a:xfrm>
          <a:prstGeom prst="rect">
            <a:avLst/>
          </a:prstGeom>
        </p:spPr>
        <p:txBody>
          <a:bodyPr lIns="0" tIns="0" rIns="0" bIns="0" rtlCol="0" anchor="t">
            <a:spAutoFit/>
          </a:bodyPr>
          <a:lstStyle/>
          <a:p>
            <a:pPr algn="ctr">
              <a:lnSpc>
                <a:spcPts val="3640"/>
              </a:lnSpc>
            </a:pPr>
            <a:r>
              <a:rPr lang="en-GB" sz="2400"/>
              <a:t>Created the World Wide Web and heads web standards group W3C</a:t>
            </a:r>
            <a:endParaRPr lang="en-US" sz="240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93" name="TextBox 47">
            <a:extLst>
              <a:ext uri="{FF2B5EF4-FFF2-40B4-BE49-F238E27FC236}">
                <a16:creationId xmlns:a16="http://schemas.microsoft.com/office/drawing/2014/main" id="{22661F01-31B3-D8CB-8278-50544FA5120F}"/>
              </a:ext>
            </a:extLst>
          </p:cNvPr>
          <p:cNvSpPr txBox="1"/>
          <p:nvPr/>
        </p:nvSpPr>
        <p:spPr>
          <a:xfrm>
            <a:off x="11784656" y="8226533"/>
            <a:ext cx="5400145" cy="422167"/>
          </a:xfrm>
          <a:prstGeom prst="rect">
            <a:avLst/>
          </a:prstGeom>
        </p:spPr>
        <p:txBody>
          <a:bodyPr lIns="0" tIns="0" rIns="0" bIns="0" rtlCol="0" anchor="t">
            <a:spAutoFit/>
          </a:bodyPr>
          <a:lstStyle/>
          <a:p>
            <a:pPr algn="ctr">
              <a:lnSpc>
                <a:spcPts val="3640"/>
              </a:lnSpc>
            </a:pPr>
            <a:r>
              <a:rPr lang="en-US" sz="2400">
                <a:solidFill>
                  <a:srgbClr val="030303"/>
                </a:solidFill>
                <a:latin typeface="Arial" panose="020B0604020202020204" pitchFamily="34" charset="0"/>
                <a:ea typeface="DIN Next LT Pro 2"/>
                <a:cs typeface="Arial" panose="020B0604020202020204" pitchFamily="34" charset="0"/>
                <a:sym typeface="DIN Next LT Pro 2"/>
              </a:rPr>
              <a:t>Pioneered GPS technology</a:t>
            </a:r>
          </a:p>
        </p:txBody>
      </p:sp>
      <p:cxnSp>
        <p:nvCxnSpPr>
          <p:cNvPr id="94" name="Straight Connector 93">
            <a:extLst>
              <a:ext uri="{FF2B5EF4-FFF2-40B4-BE49-F238E27FC236}">
                <a16:creationId xmlns:a16="http://schemas.microsoft.com/office/drawing/2014/main" id="{EDA08A97-8168-A29D-AA5B-0FB252FE7E77}"/>
              </a:ext>
            </a:extLst>
          </p:cNvPr>
          <p:cNvCxnSpPr>
            <a:cxnSpLocks/>
          </p:cNvCxnSpPr>
          <p:nvPr/>
        </p:nvCxnSpPr>
        <p:spPr>
          <a:xfrm>
            <a:off x="6503345" y="1790700"/>
            <a:ext cx="4850455" cy="2209800"/>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5D7CD857-4CF1-484F-EBCB-5EC193C013FF}"/>
              </a:ext>
            </a:extLst>
          </p:cNvPr>
          <p:cNvCxnSpPr>
            <a:cxnSpLocks/>
          </p:cNvCxnSpPr>
          <p:nvPr/>
        </p:nvCxnSpPr>
        <p:spPr>
          <a:xfrm>
            <a:off x="6502221" y="6197936"/>
            <a:ext cx="4723125" cy="2315535"/>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6" name="Straight Connector 95">
            <a:extLst>
              <a:ext uri="{FF2B5EF4-FFF2-40B4-BE49-F238E27FC236}">
                <a16:creationId xmlns:a16="http://schemas.microsoft.com/office/drawing/2014/main" id="{2C150DA2-5D46-0B68-93AC-06E8D911CBE2}"/>
              </a:ext>
            </a:extLst>
          </p:cNvPr>
          <p:cNvCxnSpPr>
            <a:cxnSpLocks/>
          </p:cNvCxnSpPr>
          <p:nvPr/>
        </p:nvCxnSpPr>
        <p:spPr>
          <a:xfrm>
            <a:off x="6508642" y="3942354"/>
            <a:ext cx="4692758" cy="2255582"/>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334D0BFC-56F2-5A4E-5749-1D6982C098AC}"/>
              </a:ext>
            </a:extLst>
          </p:cNvPr>
          <p:cNvCxnSpPr>
            <a:cxnSpLocks/>
          </p:cNvCxnSpPr>
          <p:nvPr/>
        </p:nvCxnSpPr>
        <p:spPr>
          <a:xfrm flipV="1">
            <a:off x="6400800" y="1790700"/>
            <a:ext cx="4824546" cy="6683410"/>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sp>
        <p:nvSpPr>
          <p:cNvPr id="2" name="Oval 1">
            <a:extLst>
              <a:ext uri="{FF2B5EF4-FFF2-40B4-BE49-F238E27FC236}">
                <a16:creationId xmlns:a16="http://schemas.microsoft.com/office/drawing/2014/main" id="{7A116FAD-770B-2A13-7184-CBCEBB2EFE0B}"/>
              </a:ext>
            </a:extLst>
          </p:cNvPr>
          <p:cNvSpPr/>
          <p:nvPr/>
        </p:nvSpPr>
        <p:spPr>
          <a:xfrm>
            <a:off x="761573" y="2955976"/>
            <a:ext cx="2049876" cy="2014163"/>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42">
            <a:extLst>
              <a:ext uri="{FF2B5EF4-FFF2-40B4-BE49-F238E27FC236}">
                <a16:creationId xmlns:a16="http://schemas.microsoft.com/office/drawing/2014/main" id="{B86D9222-9555-7DF6-C680-923CD654E648}"/>
              </a:ext>
            </a:extLst>
          </p:cNvPr>
          <p:cNvSpPr txBox="1"/>
          <p:nvPr/>
        </p:nvSpPr>
        <p:spPr>
          <a:xfrm>
            <a:off x="3052014" y="5912666"/>
            <a:ext cx="2528424"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Gladys West</a:t>
            </a:r>
          </a:p>
        </p:txBody>
      </p:sp>
      <p:sp>
        <p:nvSpPr>
          <p:cNvPr id="7" name="TextBox 42">
            <a:extLst>
              <a:ext uri="{FF2B5EF4-FFF2-40B4-BE49-F238E27FC236}">
                <a16:creationId xmlns:a16="http://schemas.microsoft.com/office/drawing/2014/main" id="{C1675CC7-4546-38D7-B9DF-C5DDDDC05E81}"/>
              </a:ext>
            </a:extLst>
          </p:cNvPr>
          <p:cNvSpPr txBox="1"/>
          <p:nvPr/>
        </p:nvSpPr>
        <p:spPr>
          <a:xfrm>
            <a:off x="2643941" y="3702866"/>
            <a:ext cx="3458321" cy="526234"/>
          </a:xfrm>
          <a:prstGeom prst="rect">
            <a:avLst/>
          </a:prstGeom>
        </p:spPr>
        <p:txBody>
          <a:bodyPr wrap="square"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1"/>
                <a:cs typeface="Arial" panose="020B0604020202020204" pitchFamily="34" charset="0"/>
                <a:sym typeface="DIN Next LT Pro 1"/>
              </a:rPr>
              <a:t>Tim Berners-Lee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cBhvr>
                                        <p:cTn id="28" dur="500" fill="hold"/>
                                        <p:tgtEl>
                                          <p:spTgt spid="88"/>
                                        </p:tgtEl>
                                        <p:attrNameLst>
                                          <p:attrName>ppt_w</p:attrName>
                                        </p:attrNameLst>
                                      </p:cBhvr>
                                      <p:tavLst>
                                        <p:tav tm="0">
                                          <p:val>
                                            <p:fltVal val="0"/>
                                          </p:val>
                                        </p:tav>
                                        <p:tav tm="100000">
                                          <p:val>
                                            <p:strVal val="#ppt_w"/>
                                          </p:val>
                                        </p:tav>
                                      </p:tavLst>
                                    </p:anim>
                                    <p:anim calcmode="lin" valueType="num">
                                      <p:cBhvr>
                                        <p:cTn id="29" dur="500" fill="hold"/>
                                        <p:tgtEl>
                                          <p:spTgt spid="88"/>
                                        </p:tgtEl>
                                        <p:attrNameLst>
                                          <p:attrName>ppt_h</p:attrName>
                                        </p:attrNameLst>
                                      </p:cBhvr>
                                      <p:tavLst>
                                        <p:tav tm="0">
                                          <p:val>
                                            <p:fltVal val="0"/>
                                          </p:val>
                                        </p:tav>
                                        <p:tav tm="100000">
                                          <p:val>
                                            <p:strVal val="#ppt_h"/>
                                          </p:val>
                                        </p:tav>
                                      </p:tavLst>
                                    </p:anim>
                                    <p:animEffect transition="in" filter="fade">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barn(inVertical)">
                                      <p:cBhvr>
                                        <p:cTn id="35" dur="500"/>
                                        <p:tgtEl>
                                          <p:spTgt spid="9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barn(inVertical)">
                                      <p:cBhvr>
                                        <p:cTn id="40" dur="500"/>
                                        <p:tgtEl>
                                          <p:spTgt spid="9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barn(inVertical)">
                                      <p:cBhvr>
                                        <p:cTn id="45" dur="500"/>
                                        <p:tgtEl>
                                          <p:spTgt spid="9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barn(inVertical)">
                                      <p:cBhvr>
                                        <p:cTn id="5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8"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0CC4A7519AB46A281A095DDCBDDBF" ma:contentTypeVersion="15" ma:contentTypeDescription="Create a new document." ma:contentTypeScope="" ma:versionID="6080ef5fcbe19a831e12fbddf3b318bb">
  <xsd:schema xmlns:xsd="http://www.w3.org/2001/XMLSchema" xmlns:xs="http://www.w3.org/2001/XMLSchema" xmlns:p="http://schemas.microsoft.com/office/2006/metadata/properties" xmlns:ns2="7d15c268-d0e7-4d79-b8a0-23eba2be7b25" xmlns:ns3="a3cf1d99-0045-4199-b181-41f9f687daf0" xmlns:ns4="dcc682b7-513e-4c22-9fc0-4b2be07a9cdf" targetNamespace="http://schemas.microsoft.com/office/2006/metadata/properties" ma:root="true" ma:fieldsID="392f5744d21a8483dc993beec3f3621a" ns2:_="" ns3:_="" ns4:_="">
    <xsd:import namespace="7d15c268-d0e7-4d79-b8a0-23eba2be7b25"/>
    <xsd:import namespace="a3cf1d99-0045-4199-b181-41f9f687daf0"/>
    <xsd:import namespace="dcc682b7-513e-4c22-9fc0-4b2be07a9c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5c268-d0e7-4d79-b8a0-23eba2be7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abc9f92-c6fb-43c1-a5b4-65b1067b774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cf1d99-0045-4199-b181-41f9f687daf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682b7-513e-4c22-9fc0-4b2be07a9cd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547c37d-1727-4cf6-a448-fc77d9b7959a}" ma:internalName="TaxCatchAll" ma:showField="CatchAllData" ma:web="a3cf1d99-0045-4199-b181-41f9f687d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DC2DC-D488-4067-AF95-AD0482770A27}">
  <ds:schemaRefs>
    <ds:schemaRef ds:uri="7d15c268-d0e7-4d79-b8a0-23eba2be7b25"/>
    <ds:schemaRef ds:uri="a3cf1d99-0045-4199-b181-41f9f687daf0"/>
    <ds:schemaRef ds:uri="dcc682b7-513e-4c22-9fc0-4b2be07a9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3E5418-B495-416F-A99E-8FFC04768E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4147</Words>
  <Application>Microsoft Office PowerPoint</Application>
  <PresentationFormat>Custom</PresentationFormat>
  <Paragraphs>311</Paragraphs>
  <Slides>27</Slides>
  <Notes>27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DIN Next LT Pro 4</vt:lpstr>
      <vt:lpstr>Arial</vt:lpstr>
      <vt:lpstr>Calibri</vt:lpstr>
      <vt:lpstr>Aptos</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inspo slides</dc:title>
  <dc:creator>Lottie Walker</dc:creator>
  <cp:lastModifiedBy>Lisa Warden</cp:lastModifiedBy>
  <cp:revision>1</cp:revision>
  <dcterms:created xsi:type="dcterms:W3CDTF">2006-08-16T00:00:00Z</dcterms:created>
  <dcterms:modified xsi:type="dcterms:W3CDTF">2024-11-29T07:43:54Z</dcterms:modified>
  <dc:identifier>DAGM9_VhlO0</dc:identifier>
</cp:coreProperties>
</file>